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aleway"/>
      <p:regular r:id="rId28"/>
      <p:bold r:id="rId29"/>
      <p:italic r:id="rId30"/>
      <p:boldItalic r:id="rId31"/>
    </p:embeddedFont>
    <p:embeddedFont>
      <p:font typeface="Nunito"/>
      <p:regular r:id="rId32"/>
      <p:bold r:id="rId33"/>
      <p:italic r:id="rId34"/>
      <p:boldItalic r:id="rId35"/>
    </p:embeddedFont>
    <p:embeddedFont>
      <p:font typeface="Lato"/>
      <p:regular r:id="rId36"/>
      <p:bold r:id="rId37"/>
      <p:italic r:id="rId38"/>
      <p:boldItalic r:id="rId39"/>
    </p:embeddedFont>
    <p:embeddedFont>
      <p:font typeface="Maven Pr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mie Almeid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258009-127B-4E7E-9DC4-0C1EC23F0BB3}">
  <a:tblStyle styleId="{BC258009-127B-4E7E-9DC4-0C1EC23F0B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3.xml"/><Relationship Id="rId41" Type="http://schemas.openxmlformats.org/officeDocument/2006/relationships/font" Target="fonts/MavenPro-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aleway-regular.fntdata"/><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aleway-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4.xml"/><Relationship Id="rId33" Type="http://schemas.openxmlformats.org/officeDocument/2006/relationships/font" Target="fonts/Nunito-bold.fntdata"/><Relationship Id="rId10" Type="http://schemas.openxmlformats.org/officeDocument/2006/relationships/slide" Target="slides/slide3.xml"/><Relationship Id="rId32" Type="http://schemas.openxmlformats.org/officeDocument/2006/relationships/font" Target="fonts/Nunito-regular.fntdata"/><Relationship Id="rId13" Type="http://schemas.openxmlformats.org/officeDocument/2006/relationships/slide" Target="slides/slide6.xml"/><Relationship Id="rId35" Type="http://schemas.openxmlformats.org/officeDocument/2006/relationships/font" Target="fonts/Nunito-boldItalic.fntdata"/><Relationship Id="rId12" Type="http://schemas.openxmlformats.org/officeDocument/2006/relationships/slide" Target="slides/slide5.xml"/><Relationship Id="rId34" Type="http://schemas.openxmlformats.org/officeDocument/2006/relationships/font" Target="fonts/Nunito-italic.fntdata"/><Relationship Id="rId15" Type="http://schemas.openxmlformats.org/officeDocument/2006/relationships/slide" Target="slides/slide8.xml"/><Relationship Id="rId37" Type="http://schemas.openxmlformats.org/officeDocument/2006/relationships/font" Target="fonts/Lato-bold.fntdata"/><Relationship Id="rId14" Type="http://schemas.openxmlformats.org/officeDocument/2006/relationships/slide" Target="slides/slide7.xml"/><Relationship Id="rId36" Type="http://schemas.openxmlformats.org/officeDocument/2006/relationships/font" Target="fonts/Lato-regular.fntdata"/><Relationship Id="rId17" Type="http://schemas.openxmlformats.org/officeDocument/2006/relationships/slide" Target="slides/slide10.xml"/><Relationship Id="rId39" Type="http://schemas.openxmlformats.org/officeDocument/2006/relationships/font" Target="fonts/Lato-boldItalic.fntdata"/><Relationship Id="rId16" Type="http://schemas.openxmlformats.org/officeDocument/2006/relationships/slide" Target="slides/slide9.xml"/><Relationship Id="rId38" Type="http://schemas.openxmlformats.org/officeDocument/2006/relationships/font" Target="fonts/Lato-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30T20:29:09.908">
    <p:pos x="6000" y="0"/>
    <p:text>The two surface plots take up most of the slide so the observations and why it matters will have to be on this slide, be sure to add some  visual flare to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5e462e4bf6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5e462e4bf6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eb3f86874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5eb3f86874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f3a9059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5f3a9059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eb3f86874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5eb3f86874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5e462e4bf6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5e462e4bf6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e462e4bf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e462e4bf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e462e4b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e462e4b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73" name="Shape 273"/>
        <p:cNvGrpSpPr/>
        <p:nvPr/>
      </p:nvGrpSpPr>
      <p:grpSpPr>
        <a:xfrm>
          <a:off x="0" y="0"/>
          <a:ext cx="0" cy="0"/>
          <a:chOff x="0" y="0"/>
          <a:chExt cx="0" cy="0"/>
        </a:xfrm>
      </p:grpSpPr>
      <p:sp>
        <p:nvSpPr>
          <p:cNvPr id="274" name="Google Shape;274;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275" name="Google Shape;275;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76" name="Google Shape;276;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277" name="Google Shape;277;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278" name="Google Shape;278;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279" name="Shape 279"/>
        <p:cNvGrpSpPr/>
        <p:nvPr/>
      </p:nvGrpSpPr>
      <p:grpSpPr>
        <a:xfrm>
          <a:off x="0" y="0"/>
          <a:ext cx="0" cy="0"/>
          <a:chOff x="0" y="0"/>
          <a:chExt cx="0" cy="0"/>
        </a:xfrm>
      </p:grpSpPr>
      <p:grpSp>
        <p:nvGrpSpPr>
          <p:cNvPr id="280" name="Google Shape;280;p14"/>
          <p:cNvGrpSpPr/>
          <p:nvPr/>
        </p:nvGrpSpPr>
        <p:grpSpPr>
          <a:xfrm>
            <a:off x="830392" y="1191256"/>
            <a:ext cx="745763" cy="45826"/>
            <a:chOff x="4580561" y="2589004"/>
            <a:chExt cx="1064464" cy="25200"/>
          </a:xfrm>
        </p:grpSpPr>
        <p:sp>
          <p:nvSpPr>
            <p:cNvPr id="281" name="Google Shape;281;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84" name="Google Shape;28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5" name="Google Shape;285;p14">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89" name="Shape 289"/>
        <p:cNvGrpSpPr/>
        <p:nvPr/>
      </p:nvGrpSpPr>
      <p:grpSpPr>
        <a:xfrm>
          <a:off x="0" y="0"/>
          <a:ext cx="0" cy="0"/>
          <a:chOff x="0" y="0"/>
          <a:chExt cx="0" cy="0"/>
        </a:xfrm>
      </p:grpSpPr>
      <p:pic>
        <p:nvPicPr>
          <p:cNvPr descr="shutterstock_429987889_edited.jpg" id="290" name="Google Shape;290;p15"/>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91" name="Google Shape;291;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15"/>
          <p:cNvGrpSpPr/>
          <p:nvPr/>
        </p:nvGrpSpPr>
        <p:grpSpPr>
          <a:xfrm>
            <a:off x="830392" y="1191256"/>
            <a:ext cx="745763" cy="45826"/>
            <a:chOff x="4580561" y="2589004"/>
            <a:chExt cx="1064464" cy="25200"/>
          </a:xfrm>
        </p:grpSpPr>
        <p:sp>
          <p:nvSpPr>
            <p:cNvPr id="293" name="Google Shape;29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96" name="Google Shape;296;p1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97" name="Google Shape;29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98" name="Google Shape;298;p15">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15">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0" name="Google Shape;300;p15">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1" name="Google Shape;301;p15">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hyperlink" Target="https://www.cdc.gov/heart-disease/data-research/facts-stats/index.html#:~:text=Heart%20disease%20in%20the%20United%20States&amp;text=One%20person%20dies%20every%2033,1%20in%20every%205%20death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oktayrdeki/heart-disease"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ctrTitle"/>
          </p:nvPr>
        </p:nvSpPr>
        <p:spPr>
          <a:xfrm>
            <a:off x="686425" y="1020300"/>
            <a:ext cx="4426800" cy="9465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lang="en-GB" sz="3300">
                <a:solidFill>
                  <a:srgbClr val="000000"/>
                </a:solidFill>
                <a:latin typeface="Arial"/>
                <a:ea typeface="Arial"/>
                <a:cs typeface="Arial"/>
                <a:sym typeface="Arial"/>
              </a:rPr>
              <a:t>CardioData Insights: </a:t>
            </a:r>
            <a:endParaRPr sz="4800">
              <a:solidFill>
                <a:srgbClr val="000000"/>
              </a:solidFill>
            </a:endParaRPr>
          </a:p>
        </p:txBody>
      </p:sp>
      <p:sp>
        <p:nvSpPr>
          <p:cNvPr id="307" name="Google Shape;307;p16"/>
          <p:cNvSpPr txBox="1"/>
          <p:nvPr>
            <p:ph idx="1" type="subTitle"/>
          </p:nvPr>
        </p:nvSpPr>
        <p:spPr>
          <a:xfrm>
            <a:off x="686425" y="3542225"/>
            <a:ext cx="6313800" cy="64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GB" sz="1400"/>
              <a:t>T</a:t>
            </a:r>
            <a:r>
              <a:rPr b="1" lang="en-GB" sz="1508"/>
              <a:t>eam Name: BeatBytes</a:t>
            </a:r>
            <a:endParaRPr b="1" sz="1508"/>
          </a:p>
          <a:p>
            <a:pPr indent="0" lvl="0" marL="0" rtl="0" algn="l">
              <a:spcBef>
                <a:spcPts val="0"/>
              </a:spcBef>
              <a:spcAft>
                <a:spcPts val="0"/>
              </a:spcAft>
              <a:buNone/>
            </a:pPr>
            <a:r>
              <a:rPr b="1" lang="en-GB" sz="1508"/>
              <a:t>Team Members: Isaac Ferry, Josh Melchor-Nieto, and Jamie Almeid</a:t>
            </a:r>
            <a:r>
              <a:rPr b="1" lang="en-GB" sz="1400"/>
              <a:t>a</a:t>
            </a:r>
            <a:endParaRPr b="1" sz="1400"/>
          </a:p>
        </p:txBody>
      </p:sp>
      <p:pic>
        <p:nvPicPr>
          <p:cNvPr id="308" name="Google Shape;308;p16"/>
          <p:cNvPicPr preferRelativeResize="0"/>
          <p:nvPr/>
        </p:nvPicPr>
        <p:blipFill>
          <a:blip r:embed="rId3">
            <a:alphaModFix/>
          </a:blip>
          <a:stretch>
            <a:fillRect/>
          </a:stretch>
        </p:blipFill>
        <p:spPr>
          <a:xfrm>
            <a:off x="5630900" y="524275"/>
            <a:ext cx="2186800" cy="2186800"/>
          </a:xfrm>
          <a:prstGeom prst="rect">
            <a:avLst/>
          </a:prstGeom>
          <a:noFill/>
          <a:ln>
            <a:noFill/>
          </a:ln>
        </p:spPr>
      </p:pic>
      <p:sp>
        <p:nvSpPr>
          <p:cNvPr id="309" name="Google Shape;309;p16"/>
          <p:cNvSpPr txBox="1"/>
          <p:nvPr/>
        </p:nvSpPr>
        <p:spPr>
          <a:xfrm>
            <a:off x="761925" y="1848225"/>
            <a:ext cx="4518000" cy="65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GB" sz="2800"/>
              <a:t>A Heart Disease Risk Visualization</a:t>
            </a:r>
            <a:endParaRPr sz="13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1814400" y="166100"/>
            <a:ext cx="5515200" cy="1218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1900">
                <a:solidFill>
                  <a:srgbClr val="000000"/>
                </a:solidFill>
              </a:rPr>
              <a:t>Visualization 4: Blood Pressure Distribution</a:t>
            </a:r>
            <a:endParaRPr sz="1900">
              <a:solidFill>
                <a:srgbClr val="000000"/>
              </a:solidFill>
            </a:endParaRPr>
          </a:p>
        </p:txBody>
      </p:sp>
      <p:sp>
        <p:nvSpPr>
          <p:cNvPr id="382" name="Google Shape;382;p25"/>
          <p:cNvSpPr txBox="1"/>
          <p:nvPr>
            <p:ph idx="4294967295" type="body"/>
          </p:nvPr>
        </p:nvSpPr>
        <p:spPr>
          <a:xfrm>
            <a:off x="438300" y="964000"/>
            <a:ext cx="2809500" cy="2199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2000">
                <a:solidFill>
                  <a:schemeClr val="lt1"/>
                </a:solidFill>
              </a:rPr>
              <a:t>Observations:</a:t>
            </a:r>
            <a:endParaRPr sz="2000">
              <a:solidFill>
                <a:schemeClr val="lt1"/>
              </a:solidFill>
            </a:endParaRPr>
          </a:p>
          <a:p>
            <a:pPr indent="-310832" lvl="0" marL="457200" rtl="0" algn="l">
              <a:spcBef>
                <a:spcPts val="1200"/>
              </a:spcBef>
              <a:spcAft>
                <a:spcPts val="0"/>
              </a:spcAft>
              <a:buClr>
                <a:srgbClr val="000000"/>
              </a:buClr>
              <a:buSzPct val="100000"/>
              <a:buChar char="●"/>
            </a:pPr>
            <a:r>
              <a:rPr lang="en-GB" sz="1400">
                <a:solidFill>
                  <a:srgbClr val="000000"/>
                </a:solidFill>
              </a:rPr>
              <a:t>Unexpected median trend (underweight and obese share a close blood pressure value)</a:t>
            </a:r>
            <a:endParaRPr sz="1400">
              <a:solidFill>
                <a:srgbClr val="000000"/>
              </a:solidFill>
            </a:endParaRPr>
          </a:p>
          <a:p>
            <a:pPr indent="-310832" lvl="0" marL="457200" rtl="0" algn="l">
              <a:spcBef>
                <a:spcPts val="0"/>
              </a:spcBef>
              <a:spcAft>
                <a:spcPts val="0"/>
              </a:spcAft>
              <a:buClr>
                <a:srgbClr val="000000"/>
              </a:buClr>
              <a:buSzPct val="100000"/>
              <a:buChar char="●"/>
            </a:pPr>
            <a:r>
              <a:rPr lang="en-GB" sz="1400">
                <a:solidFill>
                  <a:srgbClr val="000000"/>
                </a:solidFill>
              </a:rPr>
              <a:t>Overweight group has the largest IQR while the Underweight group has the smallest</a:t>
            </a:r>
            <a:endParaRPr sz="1400">
              <a:solidFill>
                <a:srgbClr val="000000"/>
              </a:solidFill>
            </a:endParaRPr>
          </a:p>
        </p:txBody>
      </p:sp>
      <p:pic>
        <p:nvPicPr>
          <p:cNvPr id="383" name="Google Shape;383;p25" title="Jamie_BloodPressureDistribution_ViolinPlot.png"/>
          <p:cNvPicPr preferRelativeResize="0"/>
          <p:nvPr/>
        </p:nvPicPr>
        <p:blipFill>
          <a:blip r:embed="rId3">
            <a:alphaModFix/>
          </a:blip>
          <a:stretch>
            <a:fillRect/>
          </a:stretch>
        </p:blipFill>
        <p:spPr>
          <a:xfrm>
            <a:off x="3603061" y="1263500"/>
            <a:ext cx="5290458" cy="3600000"/>
          </a:xfrm>
          <a:prstGeom prst="rect">
            <a:avLst/>
          </a:prstGeom>
          <a:noFill/>
          <a:ln>
            <a:noFill/>
          </a:ln>
        </p:spPr>
      </p:pic>
      <p:sp>
        <p:nvSpPr>
          <p:cNvPr id="384" name="Google Shape;384;p25"/>
          <p:cNvSpPr txBox="1"/>
          <p:nvPr>
            <p:ph idx="4294967295" type="body"/>
          </p:nvPr>
        </p:nvSpPr>
        <p:spPr>
          <a:xfrm>
            <a:off x="438300" y="3163750"/>
            <a:ext cx="3025200" cy="169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700">
                <a:solidFill>
                  <a:schemeClr val="lt1"/>
                </a:solidFill>
              </a:rPr>
              <a:t>Why This Matters: </a:t>
            </a:r>
            <a:endParaRPr sz="1100">
              <a:solidFill>
                <a:srgbClr val="000000"/>
              </a:solidFill>
            </a:endParaRPr>
          </a:p>
          <a:p>
            <a:pPr indent="-311150" lvl="0" marL="457200" rtl="0" algn="l">
              <a:spcBef>
                <a:spcPts val="1200"/>
              </a:spcBef>
              <a:spcAft>
                <a:spcPts val="0"/>
              </a:spcAft>
              <a:buClr>
                <a:srgbClr val="000000"/>
              </a:buClr>
              <a:buSzPts val="1300"/>
              <a:buChar char="●"/>
            </a:pPr>
            <a:r>
              <a:rPr lang="en-GB">
                <a:solidFill>
                  <a:srgbClr val="000000"/>
                </a:solidFill>
              </a:rPr>
              <a:t>Public Health: Reinforces obesity </a:t>
            </a:r>
            <a:r>
              <a:rPr lang="en-GB">
                <a:solidFill>
                  <a:srgbClr val="000000"/>
                </a:solidFill>
              </a:rPr>
              <a:t>prevention</a:t>
            </a:r>
            <a:endParaRPr>
              <a:solidFill>
                <a:srgbClr val="000000"/>
              </a:solidFill>
            </a:endParaRPr>
          </a:p>
          <a:p>
            <a:pPr indent="-311150" lvl="0" marL="457200" rtl="0" algn="l">
              <a:spcBef>
                <a:spcPts val="0"/>
              </a:spcBef>
              <a:spcAft>
                <a:spcPts val="0"/>
              </a:spcAft>
              <a:buClr>
                <a:srgbClr val="000000"/>
              </a:buClr>
              <a:buSzPts val="1300"/>
              <a:buChar char="●"/>
            </a:pPr>
            <a:r>
              <a:rPr lang="en-GB">
                <a:solidFill>
                  <a:srgbClr val="000000"/>
                </a:solidFill>
              </a:rPr>
              <a:t>Clinical Insight: Confirms the link between obesity and hypertension</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6"/>
          <p:cNvSpPr txBox="1"/>
          <p:nvPr>
            <p:ph type="title"/>
          </p:nvPr>
        </p:nvSpPr>
        <p:spPr>
          <a:xfrm>
            <a:off x="1344625" y="650100"/>
            <a:ext cx="7076400" cy="74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00"/>
                </a:solidFill>
              </a:rPr>
              <a:t>Visualization 5: </a:t>
            </a:r>
            <a:r>
              <a:rPr lang="en-GB">
                <a:solidFill>
                  <a:srgbClr val="0000FF"/>
                </a:solidFill>
              </a:rPr>
              <a:t>Cardiovascular Risk Factors</a:t>
            </a:r>
            <a:endParaRPr>
              <a:solidFill>
                <a:srgbClr val="0000FF"/>
              </a:solidFill>
            </a:endParaRPr>
          </a:p>
        </p:txBody>
      </p:sp>
      <p:pic>
        <p:nvPicPr>
          <p:cNvPr id="390" name="Google Shape;390;p26" title="3DRelationship_AgeBpTriglyceridesHeartDisease.png"/>
          <p:cNvPicPr preferRelativeResize="0"/>
          <p:nvPr/>
        </p:nvPicPr>
        <p:blipFill>
          <a:blip r:embed="rId3">
            <a:alphaModFix/>
          </a:blip>
          <a:stretch>
            <a:fillRect/>
          </a:stretch>
        </p:blipFill>
        <p:spPr>
          <a:xfrm>
            <a:off x="-590925" y="1274600"/>
            <a:ext cx="6016924" cy="4512701"/>
          </a:xfrm>
          <a:prstGeom prst="rect">
            <a:avLst/>
          </a:prstGeom>
          <a:noFill/>
          <a:ln>
            <a:noFill/>
          </a:ln>
        </p:spPr>
      </p:pic>
      <p:sp>
        <p:nvSpPr>
          <p:cNvPr id="391" name="Google Shape;391;p26"/>
          <p:cNvSpPr txBox="1"/>
          <p:nvPr/>
        </p:nvSpPr>
        <p:spPr>
          <a:xfrm>
            <a:off x="5749500" y="1324175"/>
            <a:ext cx="3138000" cy="18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Nunito"/>
                <a:ea typeface="Nunito"/>
                <a:cs typeface="Nunito"/>
                <a:sym typeface="Nunito"/>
              </a:rPr>
              <a:t>Observations:</a:t>
            </a:r>
            <a:endParaRPr b="1" sz="1500">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Red dots were not clustered in expected areas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Blue dots dominate lower ranges but appear at higher values.</a:t>
            </a:r>
            <a:endParaRPr>
              <a:latin typeface="Nunito"/>
              <a:ea typeface="Nunito"/>
              <a:cs typeface="Nunito"/>
              <a:sym typeface="Nunito"/>
            </a:endParaRPr>
          </a:p>
        </p:txBody>
      </p:sp>
      <p:sp>
        <p:nvSpPr>
          <p:cNvPr id="392" name="Google Shape;392;p26"/>
          <p:cNvSpPr txBox="1"/>
          <p:nvPr/>
        </p:nvSpPr>
        <p:spPr>
          <a:xfrm>
            <a:off x="5652450" y="3178775"/>
            <a:ext cx="3235200" cy="19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Nunito"/>
                <a:ea typeface="Nunito"/>
                <a:cs typeface="Nunito"/>
                <a:sym typeface="Nunito"/>
              </a:rPr>
              <a:t>Why This Matters</a:t>
            </a:r>
            <a:r>
              <a:rPr b="1" lang="en-GB">
                <a:latin typeface="Nunito"/>
                <a:ea typeface="Nunito"/>
                <a:cs typeface="Nunito"/>
                <a:sym typeface="Nunito"/>
              </a:rPr>
              <a:t>:</a:t>
            </a:r>
            <a:endParaRPr b="1">
              <a:latin typeface="Nunito"/>
              <a:ea typeface="Nunito"/>
              <a:cs typeface="Nunito"/>
              <a:sym typeface="Nunito"/>
            </a:endParaRPr>
          </a:p>
          <a:p>
            <a:pPr indent="-323850" lvl="0" marL="457200" rtl="0" algn="l">
              <a:spcBef>
                <a:spcPts val="0"/>
              </a:spcBef>
              <a:spcAft>
                <a:spcPts val="0"/>
              </a:spcAft>
              <a:buSzPts val="1500"/>
              <a:buFont typeface="Nunito"/>
              <a:buChar char="●"/>
            </a:pPr>
            <a:r>
              <a:rPr b="1" lang="en-GB" sz="1300"/>
              <a:t>Research Validation: </a:t>
            </a:r>
            <a:r>
              <a:rPr lang="en-GB" sz="1300"/>
              <a:t>Challenges assumptions that risk factors act in isolation </a:t>
            </a:r>
            <a:endParaRPr sz="1300"/>
          </a:p>
          <a:p>
            <a:pPr indent="-311150" lvl="0" marL="457200" rtl="0" algn="l">
              <a:spcBef>
                <a:spcPts val="0"/>
              </a:spcBef>
              <a:spcAft>
                <a:spcPts val="0"/>
              </a:spcAft>
              <a:buSzPts val="1300"/>
              <a:buChar char="●"/>
            </a:pPr>
            <a:r>
              <a:rPr b="1" lang="en-GB" sz="1300"/>
              <a:t>Clinical Utility: </a:t>
            </a:r>
            <a:r>
              <a:rPr lang="en-GB" sz="1300"/>
              <a:t>Helps health professionals identify high-risk profiles (elderly patients with rising triglyceride levels).</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7"/>
          <p:cNvSpPr txBox="1"/>
          <p:nvPr>
            <p:ph type="title"/>
          </p:nvPr>
        </p:nvSpPr>
        <p:spPr>
          <a:xfrm>
            <a:off x="1310450" y="574625"/>
            <a:ext cx="7301700" cy="8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Visualization 6: </a:t>
            </a:r>
            <a:r>
              <a:rPr lang="en-GB">
                <a:solidFill>
                  <a:srgbClr val="EA9999"/>
                </a:solidFill>
              </a:rPr>
              <a:t>Family Medical History of Heart Disease</a:t>
            </a:r>
            <a:endParaRPr b="0">
              <a:solidFill>
                <a:srgbClr val="EA9999"/>
              </a:solidFill>
            </a:endParaRPr>
          </a:p>
        </p:txBody>
      </p:sp>
      <p:sp>
        <p:nvSpPr>
          <p:cNvPr id="398" name="Google Shape;398;p27"/>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399" name="Google Shape;399;p27"/>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sp>
        <p:nvSpPr>
          <p:cNvPr id="400" name="Google Shape;400;p27"/>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401" name="Google Shape;401;p27"/>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402" name="Google Shape;402;p27"/>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403" name="Google Shape;403;p27"/>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pic>
        <p:nvPicPr>
          <p:cNvPr id="404" name="Google Shape;404;p27" title="HeartDisease_PrevalenceByFamilyHistory_PieChart.png"/>
          <p:cNvPicPr preferRelativeResize="0"/>
          <p:nvPr/>
        </p:nvPicPr>
        <p:blipFill>
          <a:blip r:embed="rId3">
            <a:alphaModFix/>
          </a:blip>
          <a:stretch>
            <a:fillRect/>
          </a:stretch>
        </p:blipFill>
        <p:spPr>
          <a:xfrm>
            <a:off x="3276700" y="1470725"/>
            <a:ext cx="5867300" cy="3520375"/>
          </a:xfrm>
          <a:prstGeom prst="rect">
            <a:avLst/>
          </a:prstGeom>
          <a:noFill/>
          <a:ln>
            <a:noFill/>
          </a:ln>
        </p:spPr>
      </p:pic>
      <p:sp>
        <p:nvSpPr>
          <p:cNvPr id="405" name="Google Shape;405;p27"/>
          <p:cNvSpPr txBox="1"/>
          <p:nvPr/>
        </p:nvSpPr>
        <p:spPr>
          <a:xfrm>
            <a:off x="595225" y="1644438"/>
            <a:ext cx="3138000" cy="18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Nunito"/>
                <a:ea typeface="Nunito"/>
                <a:cs typeface="Nunito"/>
                <a:sym typeface="Nunito"/>
              </a:rPr>
              <a:t>Observations:</a:t>
            </a:r>
            <a:endParaRPr b="1" sz="1500">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Near equal split meaning that genetics are a risk factor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GB">
                <a:latin typeface="Nunito"/>
                <a:ea typeface="Nunito"/>
                <a:cs typeface="Nunito"/>
                <a:sym typeface="Nunito"/>
              </a:rPr>
              <a:t>Lifestyle choices in “No Family </a:t>
            </a:r>
            <a:r>
              <a:rPr lang="en-GB">
                <a:latin typeface="Nunito"/>
                <a:ea typeface="Nunito"/>
                <a:cs typeface="Nunito"/>
                <a:sym typeface="Nunito"/>
              </a:rPr>
              <a:t>History</a:t>
            </a:r>
            <a:r>
              <a:rPr lang="en-GB">
                <a:latin typeface="Nunito"/>
                <a:ea typeface="Nunito"/>
                <a:cs typeface="Nunito"/>
                <a:sym typeface="Nunito"/>
              </a:rPr>
              <a:t>” group are greatly offsetting genetic advantage.</a:t>
            </a:r>
            <a:endParaRPr>
              <a:latin typeface="Nunito"/>
              <a:ea typeface="Nunito"/>
              <a:cs typeface="Nunito"/>
              <a:sym typeface="Nunito"/>
            </a:endParaRPr>
          </a:p>
        </p:txBody>
      </p:sp>
      <p:sp>
        <p:nvSpPr>
          <p:cNvPr id="406" name="Google Shape;406;p27"/>
          <p:cNvSpPr txBox="1"/>
          <p:nvPr/>
        </p:nvSpPr>
        <p:spPr>
          <a:xfrm>
            <a:off x="595225" y="3499050"/>
            <a:ext cx="3235200" cy="16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Nunito"/>
                <a:ea typeface="Nunito"/>
                <a:cs typeface="Nunito"/>
                <a:sym typeface="Nunito"/>
              </a:rPr>
              <a:t>Why This Matters:</a:t>
            </a:r>
            <a:endParaRPr b="1">
              <a:latin typeface="Nunito"/>
              <a:ea typeface="Nunito"/>
              <a:cs typeface="Nunito"/>
              <a:sym typeface="Nunito"/>
            </a:endParaRPr>
          </a:p>
          <a:p>
            <a:pPr indent="-323850" lvl="0" marL="457200" rtl="0" algn="l">
              <a:spcBef>
                <a:spcPts val="0"/>
              </a:spcBef>
              <a:spcAft>
                <a:spcPts val="0"/>
              </a:spcAft>
              <a:buSzPts val="1500"/>
              <a:buFont typeface="Nunito"/>
              <a:buChar char="●"/>
            </a:pPr>
            <a:r>
              <a:rPr b="1" lang="en-GB" sz="1300"/>
              <a:t>Research Validation: </a:t>
            </a:r>
            <a:r>
              <a:rPr lang="en-GB" sz="1300"/>
              <a:t>Reinforces the need for universal screening</a:t>
            </a:r>
            <a:endParaRPr sz="1300"/>
          </a:p>
          <a:p>
            <a:pPr indent="-311150" lvl="0" marL="457200" rtl="0" algn="l">
              <a:spcBef>
                <a:spcPts val="0"/>
              </a:spcBef>
              <a:spcAft>
                <a:spcPts val="0"/>
              </a:spcAft>
              <a:buSzPts val="1300"/>
              <a:buChar char="●"/>
            </a:pPr>
            <a:r>
              <a:rPr b="1" lang="en-GB" sz="1300"/>
              <a:t>Clinical Utility: </a:t>
            </a:r>
            <a:r>
              <a:rPr lang="en-GB" sz="1300"/>
              <a:t>Highlights the importance of personalized prevention</a:t>
            </a:r>
            <a:endParaRPr sz="1300"/>
          </a:p>
        </p:txBody>
      </p:sp>
      <p:sp>
        <p:nvSpPr>
          <p:cNvPr id="407" name="Google Shape;407;p27"/>
          <p:cNvSpPr/>
          <p:nvPr/>
        </p:nvSpPr>
        <p:spPr>
          <a:xfrm>
            <a:off x="8613525" y="4700100"/>
            <a:ext cx="377400" cy="291000"/>
          </a:xfrm>
          <a:prstGeom prst="heart">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A9999"/>
              </a:solidFill>
              <a:latin typeface="Nunito"/>
              <a:ea typeface="Nunito"/>
              <a:cs typeface="Nunito"/>
              <a:sym typeface="Nunito"/>
            </a:endParaRPr>
          </a:p>
        </p:txBody>
      </p:sp>
      <p:sp>
        <p:nvSpPr>
          <p:cNvPr id="408" name="Google Shape;408;p27"/>
          <p:cNvSpPr/>
          <p:nvPr/>
        </p:nvSpPr>
        <p:spPr>
          <a:xfrm>
            <a:off x="8168675" y="4700100"/>
            <a:ext cx="377400" cy="291000"/>
          </a:xfrm>
          <a:prstGeom prst="heart">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A9999"/>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ctrTitle"/>
          </p:nvPr>
        </p:nvSpPr>
        <p:spPr>
          <a:xfrm>
            <a:off x="1273500" y="271150"/>
            <a:ext cx="6597000" cy="105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Implementation Method</a:t>
            </a:r>
            <a:endParaRPr/>
          </a:p>
        </p:txBody>
      </p:sp>
      <p:sp>
        <p:nvSpPr>
          <p:cNvPr id="414" name="Google Shape;414;p28"/>
          <p:cNvSpPr txBox="1"/>
          <p:nvPr>
            <p:ph idx="1" type="subTitle"/>
          </p:nvPr>
        </p:nvSpPr>
        <p:spPr>
          <a:xfrm>
            <a:off x="726950" y="1322950"/>
            <a:ext cx="2089500" cy="163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600"/>
              <a:t>Tools and Libraries:</a:t>
            </a:r>
            <a:endParaRPr sz="1600"/>
          </a:p>
          <a:p>
            <a:pPr indent="-317500" lvl="0" marL="457200" rtl="0" algn="l">
              <a:spcBef>
                <a:spcPts val="0"/>
              </a:spcBef>
              <a:spcAft>
                <a:spcPts val="0"/>
              </a:spcAft>
              <a:buSzPts val="1400"/>
              <a:buChar char="●"/>
            </a:pPr>
            <a:r>
              <a:rPr lang="en-GB" sz="1400"/>
              <a:t>Jupyter Notebook</a:t>
            </a:r>
            <a:endParaRPr sz="1400"/>
          </a:p>
          <a:p>
            <a:pPr indent="-317500" lvl="0" marL="457200" rtl="0" algn="l">
              <a:spcBef>
                <a:spcPts val="0"/>
              </a:spcBef>
              <a:spcAft>
                <a:spcPts val="0"/>
              </a:spcAft>
              <a:buSzPts val="1400"/>
              <a:buChar char="●"/>
            </a:pPr>
            <a:r>
              <a:rPr lang="en-GB" sz="1400"/>
              <a:t>Pandas</a:t>
            </a:r>
            <a:endParaRPr sz="1400"/>
          </a:p>
          <a:p>
            <a:pPr indent="-317500" lvl="0" marL="457200" rtl="0" algn="l">
              <a:spcBef>
                <a:spcPts val="0"/>
              </a:spcBef>
              <a:spcAft>
                <a:spcPts val="0"/>
              </a:spcAft>
              <a:buSzPts val="1400"/>
              <a:buChar char="●"/>
            </a:pPr>
            <a:r>
              <a:rPr lang="en-GB" sz="1400"/>
              <a:t>Matplotlib</a:t>
            </a:r>
            <a:endParaRPr sz="1400"/>
          </a:p>
          <a:p>
            <a:pPr indent="-317500" lvl="0" marL="457200" rtl="0" algn="l">
              <a:spcBef>
                <a:spcPts val="0"/>
              </a:spcBef>
              <a:spcAft>
                <a:spcPts val="0"/>
              </a:spcAft>
              <a:buSzPts val="1400"/>
              <a:buChar char="●"/>
            </a:pPr>
            <a:r>
              <a:rPr lang="en-GB" sz="1400"/>
              <a:t>Seaborn</a:t>
            </a:r>
            <a:endParaRPr sz="1400"/>
          </a:p>
          <a:p>
            <a:pPr indent="-317500" lvl="0" marL="457200" rtl="0" algn="l">
              <a:spcBef>
                <a:spcPts val="0"/>
              </a:spcBef>
              <a:spcAft>
                <a:spcPts val="0"/>
              </a:spcAft>
              <a:buSzPts val="1400"/>
              <a:buChar char="●"/>
            </a:pPr>
            <a:r>
              <a:rPr lang="en-GB" sz="1400"/>
              <a:t>Plotly</a:t>
            </a:r>
            <a:endParaRPr sz="1400"/>
          </a:p>
          <a:p>
            <a:pPr indent="-317500" lvl="0" marL="457200" rtl="0" algn="l">
              <a:spcBef>
                <a:spcPts val="0"/>
              </a:spcBef>
              <a:spcAft>
                <a:spcPts val="0"/>
              </a:spcAft>
              <a:buSzPts val="1400"/>
              <a:buChar char="●"/>
            </a:pPr>
            <a:r>
              <a:rPr lang="en-GB" sz="1400"/>
              <a:t>Numpy</a:t>
            </a:r>
            <a:endParaRPr sz="1400"/>
          </a:p>
          <a:p>
            <a:pPr indent="0" lvl="0" marL="0" rtl="0" algn="l">
              <a:spcBef>
                <a:spcPts val="0"/>
              </a:spcBef>
              <a:spcAft>
                <a:spcPts val="0"/>
              </a:spcAft>
              <a:buNone/>
            </a:pPr>
            <a:r>
              <a:t/>
            </a:r>
            <a:endParaRPr/>
          </a:p>
        </p:txBody>
      </p:sp>
      <p:sp>
        <p:nvSpPr>
          <p:cNvPr id="415" name="Google Shape;415;p28"/>
          <p:cNvSpPr txBox="1"/>
          <p:nvPr>
            <p:ph idx="4294967295" type="body"/>
          </p:nvPr>
        </p:nvSpPr>
        <p:spPr>
          <a:xfrm>
            <a:off x="5056900" y="1322950"/>
            <a:ext cx="3744300" cy="1765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sz="1600">
                <a:solidFill>
                  <a:schemeClr val="lt1"/>
                </a:solidFill>
              </a:rPr>
              <a:t>Workflow:</a:t>
            </a:r>
            <a:endParaRPr sz="1600">
              <a:solidFill>
                <a:schemeClr val="lt1"/>
              </a:solidFill>
            </a:endParaRPr>
          </a:p>
          <a:p>
            <a:pPr indent="-310832" lvl="0" marL="457200" rtl="0" algn="l">
              <a:spcBef>
                <a:spcPts val="1200"/>
              </a:spcBef>
              <a:spcAft>
                <a:spcPts val="0"/>
              </a:spcAft>
              <a:buClr>
                <a:schemeClr val="lt1"/>
              </a:buClr>
              <a:buSzPct val="100000"/>
              <a:buChar char="●"/>
            </a:pPr>
            <a:r>
              <a:rPr lang="en-GB" sz="1400">
                <a:solidFill>
                  <a:schemeClr val="lt1"/>
                </a:solidFill>
              </a:rPr>
              <a:t>Import dataset using pandas.</a:t>
            </a:r>
            <a:endParaRPr sz="1400">
              <a:solidFill>
                <a:schemeClr val="lt1"/>
              </a:solidFill>
            </a:endParaRPr>
          </a:p>
          <a:p>
            <a:pPr indent="-310832" lvl="0" marL="457200" rtl="0" algn="l">
              <a:spcBef>
                <a:spcPts val="0"/>
              </a:spcBef>
              <a:spcAft>
                <a:spcPts val="0"/>
              </a:spcAft>
              <a:buClr>
                <a:schemeClr val="lt1"/>
              </a:buClr>
              <a:buSzPct val="100000"/>
              <a:buChar char="●"/>
            </a:pPr>
            <a:r>
              <a:rPr lang="en-GB" sz="1400">
                <a:solidFill>
                  <a:schemeClr val="lt1"/>
                </a:solidFill>
              </a:rPr>
              <a:t>Gather group only </a:t>
            </a:r>
            <a:r>
              <a:rPr lang="en-GB" sz="1400">
                <a:solidFill>
                  <a:schemeClr val="lt1"/>
                </a:solidFill>
              </a:rPr>
              <a:t>necessary</a:t>
            </a:r>
            <a:r>
              <a:rPr lang="en-GB" sz="1400">
                <a:solidFill>
                  <a:schemeClr val="lt1"/>
                </a:solidFill>
              </a:rPr>
              <a:t> information and filter out unwanted variables.</a:t>
            </a:r>
            <a:endParaRPr sz="1400">
              <a:solidFill>
                <a:schemeClr val="lt1"/>
              </a:solidFill>
            </a:endParaRPr>
          </a:p>
          <a:p>
            <a:pPr indent="-310832" lvl="0" marL="457200" rtl="0" algn="l">
              <a:spcBef>
                <a:spcPts val="0"/>
              </a:spcBef>
              <a:spcAft>
                <a:spcPts val="0"/>
              </a:spcAft>
              <a:buClr>
                <a:schemeClr val="lt1"/>
              </a:buClr>
              <a:buSzPct val="100000"/>
              <a:buChar char="●"/>
            </a:pPr>
            <a:r>
              <a:rPr lang="en-GB" sz="1400">
                <a:solidFill>
                  <a:schemeClr val="lt1"/>
                </a:solidFill>
              </a:rPr>
              <a:t>Find averages based on different groups.</a:t>
            </a:r>
            <a:endParaRPr sz="1400">
              <a:solidFill>
                <a:schemeClr val="lt1"/>
              </a:solidFill>
            </a:endParaRPr>
          </a:p>
          <a:p>
            <a:pPr indent="-310832" lvl="0" marL="457200" rtl="0" algn="l">
              <a:spcBef>
                <a:spcPts val="0"/>
              </a:spcBef>
              <a:spcAft>
                <a:spcPts val="0"/>
              </a:spcAft>
              <a:buClr>
                <a:schemeClr val="lt1"/>
              </a:buClr>
              <a:buSzPct val="100000"/>
              <a:buChar char="●"/>
            </a:pPr>
            <a:r>
              <a:rPr lang="en-GB" sz="1400">
                <a:solidFill>
                  <a:schemeClr val="lt1"/>
                </a:solidFill>
              </a:rPr>
              <a:t>Selected visualization chart</a:t>
            </a:r>
            <a:endParaRPr sz="1400">
              <a:solidFill>
                <a:schemeClr val="lt1"/>
              </a:solidFill>
            </a:endParaRPr>
          </a:p>
        </p:txBody>
      </p:sp>
      <p:sp>
        <p:nvSpPr>
          <p:cNvPr id="416" name="Google Shape;416;p28"/>
          <p:cNvSpPr txBox="1"/>
          <p:nvPr>
            <p:ph idx="1" type="subTitle"/>
          </p:nvPr>
        </p:nvSpPr>
        <p:spPr>
          <a:xfrm>
            <a:off x="726950" y="3254550"/>
            <a:ext cx="2433300" cy="163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 Techniques</a:t>
            </a:r>
            <a:endParaRPr sz="1600"/>
          </a:p>
          <a:p>
            <a:pPr indent="-317500" lvl="0" marL="457200" rtl="0" algn="l">
              <a:spcBef>
                <a:spcPts val="0"/>
              </a:spcBef>
              <a:spcAft>
                <a:spcPts val="0"/>
              </a:spcAft>
              <a:buSzPts val="1400"/>
              <a:buChar char="●"/>
            </a:pPr>
            <a:r>
              <a:rPr lang="en-GB" sz="1400"/>
              <a:t>Clustered Bar Chart</a:t>
            </a:r>
            <a:endParaRPr sz="1400"/>
          </a:p>
          <a:p>
            <a:pPr indent="-317500" lvl="0" marL="457200" rtl="0" algn="l">
              <a:spcBef>
                <a:spcPts val="0"/>
              </a:spcBef>
              <a:spcAft>
                <a:spcPts val="0"/>
              </a:spcAft>
              <a:buSzPts val="1400"/>
              <a:buChar char="●"/>
            </a:pPr>
            <a:r>
              <a:rPr lang="en-GB" sz="1400"/>
              <a:t>Boxplot</a:t>
            </a:r>
            <a:endParaRPr sz="1400"/>
          </a:p>
          <a:p>
            <a:pPr indent="-317500" lvl="0" marL="457200" rtl="0" algn="l">
              <a:spcBef>
                <a:spcPts val="0"/>
              </a:spcBef>
              <a:spcAft>
                <a:spcPts val="0"/>
              </a:spcAft>
              <a:buSzPts val="1400"/>
              <a:buChar char="●"/>
            </a:pPr>
            <a:r>
              <a:rPr lang="en-GB" sz="1400"/>
              <a:t>Interactive 3D Surface plot</a:t>
            </a:r>
            <a:endParaRPr sz="1400"/>
          </a:p>
          <a:p>
            <a:pPr indent="0" lvl="0" marL="0" rtl="0" algn="l">
              <a:spcBef>
                <a:spcPts val="0"/>
              </a:spcBef>
              <a:spcAft>
                <a:spcPts val="0"/>
              </a:spcAft>
              <a:buNone/>
            </a:pPr>
            <a:r>
              <a:t/>
            </a:r>
            <a:endParaRPr/>
          </a:p>
        </p:txBody>
      </p:sp>
      <p:sp>
        <p:nvSpPr>
          <p:cNvPr id="417" name="Google Shape;417;p28"/>
          <p:cNvSpPr txBox="1"/>
          <p:nvPr>
            <p:ph idx="1" type="subTitle"/>
          </p:nvPr>
        </p:nvSpPr>
        <p:spPr>
          <a:xfrm>
            <a:off x="5056900" y="3088150"/>
            <a:ext cx="3873600" cy="2055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Justification: </a:t>
            </a:r>
            <a:endParaRPr sz="1600"/>
          </a:p>
          <a:p>
            <a:pPr indent="-317500" lvl="0" marL="457200" rtl="0" algn="l">
              <a:spcBef>
                <a:spcPts val="0"/>
              </a:spcBef>
              <a:spcAft>
                <a:spcPts val="0"/>
              </a:spcAft>
              <a:buSzPts val="1400"/>
              <a:buChar char="●"/>
            </a:pPr>
            <a:r>
              <a:rPr b="1" lang="en-GB" sz="1400"/>
              <a:t>Clustered Bar Plot:</a:t>
            </a:r>
            <a:r>
              <a:rPr lang="en-GB" sz="1400"/>
              <a:t> </a:t>
            </a:r>
            <a:r>
              <a:rPr lang="en-GB" sz="1400"/>
              <a:t>allows to plot multiple grouped variables as one.</a:t>
            </a:r>
            <a:endParaRPr sz="1400"/>
          </a:p>
          <a:p>
            <a:pPr indent="-317500" lvl="0" marL="457200" rtl="0" algn="l">
              <a:spcBef>
                <a:spcPts val="0"/>
              </a:spcBef>
              <a:spcAft>
                <a:spcPts val="0"/>
              </a:spcAft>
              <a:buSzPts val="1400"/>
              <a:buChar char="●"/>
            </a:pPr>
            <a:r>
              <a:rPr b="1" lang="en-GB" sz="1400"/>
              <a:t>Box Plot</a:t>
            </a:r>
            <a:r>
              <a:rPr lang="en-GB" sz="1400"/>
              <a:t>: shows averages for different variables to see where majorities lie.</a:t>
            </a:r>
            <a:endParaRPr sz="1400"/>
          </a:p>
          <a:p>
            <a:pPr indent="-317500" lvl="0" marL="457200" rtl="0" algn="l">
              <a:spcBef>
                <a:spcPts val="0"/>
              </a:spcBef>
              <a:spcAft>
                <a:spcPts val="0"/>
              </a:spcAft>
              <a:buSzPts val="1400"/>
              <a:buChar char="●"/>
            </a:pPr>
            <a:r>
              <a:rPr b="1" lang="en-GB" sz="1400"/>
              <a:t>Interactive 3D Surface Plot:</a:t>
            </a:r>
            <a:r>
              <a:rPr lang="en-GB" sz="1400"/>
              <a:t> Reveals multi variable patterns while reducing noise </a:t>
            </a:r>
            <a:endParaRPr sz="1400"/>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9"/>
          <p:cNvSpPr txBox="1"/>
          <p:nvPr>
            <p:ph type="title"/>
          </p:nvPr>
        </p:nvSpPr>
        <p:spPr>
          <a:xfrm>
            <a:off x="427500" y="49175"/>
            <a:ext cx="8670900" cy="128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2300">
                <a:solidFill>
                  <a:srgbClr val="000000"/>
                </a:solidFill>
              </a:rPr>
              <a:t>Visualization 7: </a:t>
            </a:r>
            <a:r>
              <a:rPr lang="en-GB" sz="2300">
                <a:solidFill>
                  <a:srgbClr val="000000"/>
                </a:solidFill>
              </a:rPr>
              <a:t>Heart Disease Likelihood Across Age and Lifestyle Habits</a:t>
            </a:r>
            <a:endParaRPr sz="2300">
              <a:solidFill>
                <a:srgbClr val="000000"/>
              </a:solidFill>
            </a:endParaRPr>
          </a:p>
        </p:txBody>
      </p:sp>
      <p:sp>
        <p:nvSpPr>
          <p:cNvPr id="423" name="Google Shape;423;p29"/>
          <p:cNvSpPr txBox="1"/>
          <p:nvPr>
            <p:ph idx="4294967295" type="body"/>
          </p:nvPr>
        </p:nvSpPr>
        <p:spPr>
          <a:xfrm>
            <a:off x="427500" y="1244000"/>
            <a:ext cx="3240900" cy="192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2000">
                <a:solidFill>
                  <a:srgbClr val="1C1D1F"/>
                </a:solidFill>
              </a:rPr>
              <a:t>Observations</a:t>
            </a:r>
            <a:r>
              <a:rPr b="1" lang="en-GB" sz="2000">
                <a:solidFill>
                  <a:srgbClr val="1C1D1F"/>
                </a:solidFill>
              </a:rPr>
              <a:t>:</a:t>
            </a:r>
            <a:endParaRPr b="1" sz="2000">
              <a:solidFill>
                <a:srgbClr val="1C1D1F"/>
              </a:solidFill>
            </a:endParaRPr>
          </a:p>
          <a:p>
            <a:pPr indent="-317500" lvl="0" marL="457200" rtl="0" algn="l">
              <a:spcBef>
                <a:spcPts val="1200"/>
              </a:spcBef>
              <a:spcAft>
                <a:spcPts val="0"/>
              </a:spcAft>
              <a:buClr>
                <a:srgbClr val="1C1D1F"/>
              </a:buClr>
              <a:buSzPts val="1400"/>
              <a:buChar char="●"/>
            </a:pPr>
            <a:r>
              <a:rPr lang="en-GB" sz="1400">
                <a:solidFill>
                  <a:srgbClr val="1C1D1F"/>
                </a:solidFill>
              </a:rPr>
              <a:t>Good habits overall reduces the risk of heart disease.</a:t>
            </a:r>
            <a:endParaRPr sz="1400">
              <a:solidFill>
                <a:srgbClr val="1C1D1F"/>
              </a:solidFill>
            </a:endParaRPr>
          </a:p>
          <a:p>
            <a:pPr indent="-317500" lvl="0" marL="457200" rtl="0" algn="l">
              <a:spcBef>
                <a:spcPts val="0"/>
              </a:spcBef>
              <a:spcAft>
                <a:spcPts val="0"/>
              </a:spcAft>
              <a:buClr>
                <a:srgbClr val="1C1D1F"/>
              </a:buClr>
              <a:buSzPts val="1400"/>
              <a:buChar char="●"/>
            </a:pPr>
            <a:r>
              <a:rPr lang="en-GB" sz="1400">
                <a:solidFill>
                  <a:srgbClr val="1C1D1F"/>
                </a:solidFill>
              </a:rPr>
              <a:t>Sugar consumption has less impact than the other habits.</a:t>
            </a:r>
            <a:endParaRPr sz="1400">
              <a:solidFill>
                <a:srgbClr val="1C1D1F"/>
              </a:solidFill>
            </a:endParaRPr>
          </a:p>
          <a:p>
            <a:pPr indent="-317500" lvl="0" marL="457200" rtl="0" algn="l">
              <a:spcBef>
                <a:spcPts val="0"/>
              </a:spcBef>
              <a:spcAft>
                <a:spcPts val="0"/>
              </a:spcAft>
              <a:buClr>
                <a:srgbClr val="1C1D1F"/>
              </a:buClr>
              <a:buSzPts val="1400"/>
              <a:buChar char="●"/>
            </a:pPr>
            <a:r>
              <a:rPr lang="en-GB" sz="1400">
                <a:solidFill>
                  <a:srgbClr val="1C1D1F"/>
                </a:solidFill>
              </a:rPr>
              <a:t>Stress impacts younger people the most.</a:t>
            </a:r>
            <a:endParaRPr sz="1400">
              <a:solidFill>
                <a:srgbClr val="1C1D1F"/>
              </a:solidFill>
            </a:endParaRPr>
          </a:p>
        </p:txBody>
      </p:sp>
      <p:sp>
        <p:nvSpPr>
          <p:cNvPr id="424" name="Google Shape;424;p29"/>
          <p:cNvSpPr txBox="1"/>
          <p:nvPr>
            <p:ph idx="4294967295" type="body"/>
          </p:nvPr>
        </p:nvSpPr>
        <p:spPr>
          <a:xfrm>
            <a:off x="427500" y="3167575"/>
            <a:ext cx="3240900" cy="167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000">
                <a:solidFill>
                  <a:srgbClr val="1C1D1F"/>
                </a:solidFill>
              </a:rPr>
              <a:t>Why This Matters</a:t>
            </a:r>
            <a:r>
              <a:rPr b="1" lang="en-GB" sz="2000">
                <a:solidFill>
                  <a:srgbClr val="1C1D1F"/>
                </a:solidFill>
              </a:rPr>
              <a:t>:</a:t>
            </a:r>
            <a:endParaRPr b="1" sz="2000">
              <a:solidFill>
                <a:srgbClr val="1C1D1F"/>
              </a:solidFill>
            </a:endParaRPr>
          </a:p>
          <a:p>
            <a:pPr indent="-317500" lvl="0" marL="457200" rtl="0" algn="l">
              <a:spcBef>
                <a:spcPts val="1200"/>
              </a:spcBef>
              <a:spcAft>
                <a:spcPts val="0"/>
              </a:spcAft>
              <a:buClr>
                <a:srgbClr val="1C1D1F"/>
              </a:buClr>
              <a:buSzPts val="1400"/>
              <a:buChar char="●"/>
            </a:pPr>
            <a:r>
              <a:rPr lang="en-GB" sz="1400">
                <a:solidFill>
                  <a:srgbClr val="1C1D1F"/>
                </a:solidFill>
              </a:rPr>
              <a:t>Visual proof that lifestyle habits play a role in overall health</a:t>
            </a:r>
            <a:endParaRPr sz="1400">
              <a:solidFill>
                <a:srgbClr val="1C1D1F"/>
              </a:solidFill>
            </a:endParaRPr>
          </a:p>
          <a:p>
            <a:pPr indent="-317500" lvl="0" marL="457200" rtl="0" algn="l">
              <a:spcBef>
                <a:spcPts val="0"/>
              </a:spcBef>
              <a:spcAft>
                <a:spcPts val="0"/>
              </a:spcAft>
              <a:buClr>
                <a:srgbClr val="1C1D1F"/>
              </a:buClr>
              <a:buSzPts val="1400"/>
              <a:buChar char="●"/>
            </a:pPr>
            <a:r>
              <a:rPr lang="en-GB" sz="1400">
                <a:solidFill>
                  <a:srgbClr val="1C1D1F"/>
                </a:solidFill>
              </a:rPr>
              <a:t>Enforces claims about healthy dieting and </a:t>
            </a:r>
            <a:r>
              <a:rPr lang="en-GB" sz="1400">
                <a:solidFill>
                  <a:srgbClr val="1C1D1F"/>
                </a:solidFill>
              </a:rPr>
              <a:t>exercise</a:t>
            </a:r>
            <a:r>
              <a:rPr lang="en-GB" sz="1400">
                <a:solidFill>
                  <a:srgbClr val="1C1D1F"/>
                </a:solidFill>
              </a:rPr>
              <a:t>. </a:t>
            </a:r>
            <a:endParaRPr sz="1400">
              <a:solidFill>
                <a:srgbClr val="1C1D1F"/>
              </a:solidFill>
            </a:endParaRPr>
          </a:p>
        </p:txBody>
      </p:sp>
      <p:pic>
        <p:nvPicPr>
          <p:cNvPr id="425" name="Google Shape;425;p29"/>
          <p:cNvPicPr preferRelativeResize="0"/>
          <p:nvPr/>
        </p:nvPicPr>
        <p:blipFill>
          <a:blip r:embed="rId3">
            <a:alphaModFix/>
          </a:blip>
          <a:stretch>
            <a:fillRect/>
          </a:stretch>
        </p:blipFill>
        <p:spPr>
          <a:xfrm>
            <a:off x="3870575" y="878425"/>
            <a:ext cx="5227825" cy="4182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0"/>
          <p:cNvSpPr txBox="1"/>
          <p:nvPr>
            <p:ph type="title"/>
          </p:nvPr>
        </p:nvSpPr>
        <p:spPr>
          <a:xfrm>
            <a:off x="1159150" y="414050"/>
            <a:ext cx="7062900" cy="99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Visualization 8: </a:t>
            </a:r>
            <a:r>
              <a:rPr lang="en-GB">
                <a:solidFill>
                  <a:srgbClr val="76A5AF"/>
                </a:solidFill>
              </a:rPr>
              <a:t>Cholesterol Variability by Alcohol Intake</a:t>
            </a:r>
            <a:endParaRPr>
              <a:solidFill>
                <a:srgbClr val="76A5AF"/>
              </a:solidFill>
            </a:endParaRPr>
          </a:p>
        </p:txBody>
      </p:sp>
      <p:pic>
        <p:nvPicPr>
          <p:cNvPr id="431" name="Google Shape;431;p30" title="CholesterolLevelByAlcoholConsumption.png"/>
          <p:cNvPicPr preferRelativeResize="0"/>
          <p:nvPr/>
        </p:nvPicPr>
        <p:blipFill>
          <a:blip r:embed="rId3">
            <a:alphaModFix/>
          </a:blip>
          <a:stretch>
            <a:fillRect/>
          </a:stretch>
        </p:blipFill>
        <p:spPr>
          <a:xfrm>
            <a:off x="0" y="1638000"/>
            <a:ext cx="5547126" cy="3170576"/>
          </a:xfrm>
          <a:prstGeom prst="rect">
            <a:avLst/>
          </a:prstGeom>
          <a:noFill/>
          <a:ln>
            <a:noFill/>
          </a:ln>
        </p:spPr>
      </p:pic>
      <p:sp>
        <p:nvSpPr>
          <p:cNvPr id="432" name="Google Shape;432;p30"/>
          <p:cNvSpPr txBox="1"/>
          <p:nvPr/>
        </p:nvSpPr>
        <p:spPr>
          <a:xfrm>
            <a:off x="5547125" y="1234675"/>
            <a:ext cx="3435900" cy="15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Nunito"/>
                <a:ea typeface="Nunito"/>
                <a:cs typeface="Nunito"/>
                <a:sym typeface="Nunito"/>
              </a:rPr>
              <a:t>Observations:</a:t>
            </a:r>
            <a:endParaRPr b="1"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GB" sz="1200"/>
              <a:t>The average </a:t>
            </a:r>
            <a:r>
              <a:rPr lang="en-GB" sz="1200"/>
              <a:t>cholesterol</a:t>
            </a:r>
            <a:r>
              <a:rPr lang="en-GB" sz="1200"/>
              <a:t> level for drinking across the board is about 220.</a:t>
            </a:r>
            <a:endParaRPr sz="1200"/>
          </a:p>
          <a:p>
            <a:pPr indent="-323850" lvl="0" marL="457200" rtl="0" algn="l">
              <a:spcBef>
                <a:spcPts val="0"/>
              </a:spcBef>
              <a:spcAft>
                <a:spcPts val="0"/>
              </a:spcAft>
              <a:buSzPts val="1500"/>
              <a:buFont typeface="Nunito"/>
              <a:buChar char="●"/>
            </a:pPr>
            <a:r>
              <a:rPr lang="en-GB" sz="1200"/>
              <a:t>There may be other contributing factors to </a:t>
            </a:r>
            <a:r>
              <a:rPr lang="en-GB" sz="1200"/>
              <a:t>cholesterol, or other variables that contribute to cholesterol more than alcohol.</a:t>
            </a:r>
            <a:endParaRPr sz="1200"/>
          </a:p>
          <a:p>
            <a:pPr indent="0" lvl="0" marL="457200" rtl="0" algn="l">
              <a:spcBef>
                <a:spcPts val="0"/>
              </a:spcBef>
              <a:spcAft>
                <a:spcPts val="0"/>
              </a:spcAft>
              <a:buNone/>
            </a:pPr>
            <a:r>
              <a:t/>
            </a:r>
            <a:endParaRPr>
              <a:latin typeface="Nunito"/>
              <a:ea typeface="Nunito"/>
              <a:cs typeface="Nunito"/>
              <a:sym typeface="Nunito"/>
            </a:endParaRPr>
          </a:p>
        </p:txBody>
      </p:sp>
      <p:sp>
        <p:nvSpPr>
          <p:cNvPr id="433" name="Google Shape;433;p30"/>
          <p:cNvSpPr txBox="1"/>
          <p:nvPr/>
        </p:nvSpPr>
        <p:spPr>
          <a:xfrm>
            <a:off x="5547125" y="2803075"/>
            <a:ext cx="3435900" cy="18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Nunito"/>
                <a:ea typeface="Nunito"/>
                <a:cs typeface="Nunito"/>
                <a:sym typeface="Nunito"/>
              </a:rPr>
              <a:t>Why This Matters:</a:t>
            </a:r>
            <a:endParaRPr b="1">
              <a:latin typeface="Nunito"/>
              <a:ea typeface="Nunito"/>
              <a:cs typeface="Nunito"/>
              <a:sym typeface="Nunito"/>
            </a:endParaRPr>
          </a:p>
          <a:p>
            <a:pPr indent="-323850" lvl="0" marL="457200" rtl="0" algn="l">
              <a:spcBef>
                <a:spcPts val="0"/>
              </a:spcBef>
              <a:spcAft>
                <a:spcPts val="0"/>
              </a:spcAft>
              <a:buSzPts val="1500"/>
              <a:buFont typeface="Nunito"/>
              <a:buChar char="●"/>
            </a:pPr>
            <a:r>
              <a:rPr b="1" lang="en-GB" sz="1300"/>
              <a:t>Public Health</a:t>
            </a:r>
            <a:r>
              <a:rPr b="1" lang="en-GB" sz="1300"/>
              <a:t>: </a:t>
            </a:r>
            <a:r>
              <a:rPr lang="en-GB" sz="1300"/>
              <a:t>Alcohol is a major contributing factor to heart disease.</a:t>
            </a:r>
            <a:endParaRPr sz="1300"/>
          </a:p>
          <a:p>
            <a:pPr indent="-311150" lvl="0" marL="457200" rtl="0" algn="l">
              <a:spcBef>
                <a:spcPts val="0"/>
              </a:spcBef>
              <a:spcAft>
                <a:spcPts val="0"/>
              </a:spcAft>
              <a:buSzPts val="1300"/>
              <a:buChar char="●"/>
            </a:pPr>
            <a:r>
              <a:rPr b="1" lang="en-GB" sz="1300"/>
              <a:t>Clinical Action: </a:t>
            </a:r>
            <a:r>
              <a:rPr lang="en-GB" sz="1300"/>
              <a:t>Identifies medium alcohol intake as highest-risk zone for cholesterol spikes in at-risk patients.</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1"/>
          <p:cNvSpPr txBox="1"/>
          <p:nvPr>
            <p:ph type="title"/>
          </p:nvPr>
        </p:nvSpPr>
        <p:spPr>
          <a:xfrm>
            <a:off x="1303800" y="598575"/>
            <a:ext cx="6915000" cy="92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Visualization 9: </a:t>
            </a:r>
            <a:r>
              <a:rPr lang="en-GB">
                <a:solidFill>
                  <a:srgbClr val="E69138"/>
                </a:solidFill>
              </a:rPr>
              <a:t>Health Factors by </a:t>
            </a:r>
            <a:r>
              <a:rPr lang="en-GB">
                <a:solidFill>
                  <a:srgbClr val="E69138"/>
                </a:solidFill>
              </a:rPr>
              <a:t>Heart Disease</a:t>
            </a:r>
            <a:r>
              <a:rPr lang="en-GB">
                <a:solidFill>
                  <a:srgbClr val="E69138"/>
                </a:solidFill>
              </a:rPr>
              <a:t> Status</a:t>
            </a:r>
            <a:endParaRPr>
              <a:solidFill>
                <a:srgbClr val="E69138"/>
              </a:solidFill>
            </a:endParaRPr>
          </a:p>
        </p:txBody>
      </p:sp>
      <p:pic>
        <p:nvPicPr>
          <p:cNvPr id="439" name="Google Shape;439;p31" title="CholesterolAgeTriglyceride_byHeartDisease.png"/>
          <p:cNvPicPr preferRelativeResize="0"/>
          <p:nvPr/>
        </p:nvPicPr>
        <p:blipFill>
          <a:blip r:embed="rId3">
            <a:alphaModFix/>
          </a:blip>
          <a:stretch>
            <a:fillRect/>
          </a:stretch>
        </p:blipFill>
        <p:spPr>
          <a:xfrm>
            <a:off x="1002463" y="1518625"/>
            <a:ext cx="7139076" cy="356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txBox="1"/>
          <p:nvPr>
            <p:ph type="title"/>
          </p:nvPr>
        </p:nvSpPr>
        <p:spPr>
          <a:xfrm>
            <a:off x="1051700" y="220425"/>
            <a:ext cx="4639800" cy="8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A64D79"/>
                </a:solidFill>
              </a:rPr>
              <a:t>Cont. of Visualization 9</a:t>
            </a:r>
            <a:endParaRPr>
              <a:solidFill>
                <a:srgbClr val="A64D79"/>
              </a:solidFill>
            </a:endParaRPr>
          </a:p>
        </p:txBody>
      </p:sp>
      <p:sp>
        <p:nvSpPr>
          <p:cNvPr id="445" name="Google Shape;445;p32"/>
          <p:cNvSpPr txBox="1"/>
          <p:nvPr/>
        </p:nvSpPr>
        <p:spPr>
          <a:xfrm>
            <a:off x="1204850" y="909775"/>
            <a:ext cx="3435900" cy="1923600"/>
          </a:xfrm>
          <a:prstGeom prst="rect">
            <a:avLst/>
          </a:prstGeom>
          <a:noFill/>
          <a:ln>
            <a:noFill/>
          </a:ln>
        </p:spPr>
        <p:txBody>
          <a:bodyPr anchorCtr="0" anchor="t" bIns="91425" lIns="91425" spcFirstLastPara="1" rIns="105925" wrap="square" tIns="91425">
            <a:noAutofit/>
          </a:bodyPr>
          <a:lstStyle/>
          <a:p>
            <a:pPr indent="0" lvl="0" marL="0" rtl="0" algn="l">
              <a:spcBef>
                <a:spcPts val="0"/>
              </a:spcBef>
              <a:spcAft>
                <a:spcPts val="0"/>
              </a:spcAft>
              <a:buNone/>
            </a:pPr>
            <a:r>
              <a:rPr b="1" lang="en-GB" sz="1500">
                <a:latin typeface="Nunito"/>
                <a:ea typeface="Nunito"/>
                <a:cs typeface="Nunito"/>
                <a:sym typeface="Nunito"/>
              </a:rPr>
              <a:t>Observations:</a:t>
            </a:r>
            <a:endParaRPr b="1" sz="1500">
              <a:latin typeface="Nunito"/>
              <a:ea typeface="Nunito"/>
              <a:cs typeface="Nunito"/>
              <a:sym typeface="Nunito"/>
            </a:endParaRPr>
          </a:p>
          <a:p>
            <a:pPr indent="-330200" lvl="0" marL="457200" rtl="0" algn="l">
              <a:spcBef>
                <a:spcPts val="0"/>
              </a:spcBef>
              <a:spcAft>
                <a:spcPts val="0"/>
              </a:spcAft>
              <a:buSzPts val="1600"/>
              <a:buFont typeface="Nunito"/>
              <a:buChar char="●"/>
            </a:pPr>
            <a:r>
              <a:rPr b="1" lang="en-GB" sz="1300"/>
              <a:t>No Heart Disease:</a:t>
            </a:r>
            <a:r>
              <a:rPr lang="en-GB" sz="1300"/>
              <a:t> Most people below the age of 30 have lower </a:t>
            </a:r>
            <a:r>
              <a:rPr lang="en-GB" sz="1300"/>
              <a:t>triglyceride</a:t>
            </a:r>
            <a:r>
              <a:rPr lang="en-GB" sz="1300"/>
              <a:t> and </a:t>
            </a:r>
            <a:r>
              <a:rPr lang="en-GB" sz="1300"/>
              <a:t>cholesterol</a:t>
            </a:r>
            <a:r>
              <a:rPr lang="en-GB" sz="1300"/>
              <a:t> levels</a:t>
            </a:r>
            <a:endParaRPr sz="1300"/>
          </a:p>
          <a:p>
            <a:pPr indent="-330200" lvl="0" marL="457200" rtl="0" algn="l">
              <a:spcBef>
                <a:spcPts val="0"/>
              </a:spcBef>
              <a:spcAft>
                <a:spcPts val="0"/>
              </a:spcAft>
              <a:buSzPts val="1600"/>
              <a:buFont typeface="Nunito"/>
              <a:buChar char="●"/>
            </a:pPr>
            <a:r>
              <a:rPr b="1" lang="en-GB" sz="1300"/>
              <a:t>With Heart Disease:</a:t>
            </a:r>
            <a:r>
              <a:rPr lang="en-GB" sz="1300"/>
              <a:t> Only those </a:t>
            </a:r>
            <a:r>
              <a:rPr lang="en-GB" sz="1300"/>
              <a:t>between</a:t>
            </a:r>
            <a:r>
              <a:rPr lang="en-GB" sz="1300"/>
              <a:t> the ages 40-70 year old have the </a:t>
            </a:r>
            <a:r>
              <a:rPr lang="en-GB" sz="1300"/>
              <a:t>highest</a:t>
            </a:r>
            <a:r>
              <a:rPr lang="en-GB" sz="1300"/>
              <a:t> levels of </a:t>
            </a:r>
            <a:r>
              <a:rPr lang="en-GB" sz="1300"/>
              <a:t>cholesterol</a:t>
            </a:r>
            <a:r>
              <a:rPr lang="en-GB" sz="1300"/>
              <a:t> and </a:t>
            </a:r>
            <a:r>
              <a:rPr lang="en-GB" sz="1300"/>
              <a:t>triglyceride</a:t>
            </a:r>
            <a:endParaRPr>
              <a:latin typeface="Nunito"/>
              <a:ea typeface="Nunito"/>
              <a:cs typeface="Nunito"/>
              <a:sym typeface="Nunito"/>
            </a:endParaRPr>
          </a:p>
        </p:txBody>
      </p:sp>
      <p:sp>
        <p:nvSpPr>
          <p:cNvPr id="446" name="Google Shape;446;p32"/>
          <p:cNvSpPr txBox="1"/>
          <p:nvPr/>
        </p:nvSpPr>
        <p:spPr>
          <a:xfrm>
            <a:off x="1204850" y="2833375"/>
            <a:ext cx="3435900" cy="21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Nunito"/>
                <a:ea typeface="Nunito"/>
                <a:cs typeface="Nunito"/>
                <a:sym typeface="Nunito"/>
              </a:rPr>
              <a:t>Why This Matters:</a:t>
            </a:r>
            <a:endParaRPr b="1">
              <a:latin typeface="Nunito"/>
              <a:ea typeface="Nunito"/>
              <a:cs typeface="Nunito"/>
              <a:sym typeface="Nunito"/>
            </a:endParaRPr>
          </a:p>
          <a:p>
            <a:pPr indent="-323850" lvl="0" marL="457200" rtl="0" algn="l">
              <a:spcBef>
                <a:spcPts val="0"/>
              </a:spcBef>
              <a:spcAft>
                <a:spcPts val="0"/>
              </a:spcAft>
              <a:buSzPts val="1500"/>
              <a:buFont typeface="Nunito"/>
              <a:buChar char="●"/>
            </a:pPr>
            <a:r>
              <a:rPr b="1" lang="en-GB" sz="1300"/>
              <a:t>Public Health:</a:t>
            </a:r>
            <a:r>
              <a:rPr b="1" lang="en-GB" sz="1300"/>
              <a:t> </a:t>
            </a:r>
            <a:r>
              <a:rPr lang="en-GB" sz="1300"/>
              <a:t>Visualizes the "metabolic storm" period (40s-50s) needing targeted education.</a:t>
            </a:r>
            <a:endParaRPr sz="1300"/>
          </a:p>
          <a:p>
            <a:pPr indent="-311150" lvl="0" marL="457200" rtl="0" algn="l">
              <a:spcBef>
                <a:spcPts val="0"/>
              </a:spcBef>
              <a:spcAft>
                <a:spcPts val="0"/>
              </a:spcAft>
              <a:buSzPts val="1300"/>
              <a:buChar char="●"/>
            </a:pPr>
            <a:r>
              <a:rPr b="1" lang="en-GB" sz="1300"/>
              <a:t>Clinical Strategy: </a:t>
            </a:r>
            <a:r>
              <a:rPr lang="en-GB" sz="1300"/>
              <a:t>Helps with both prevention and treatment as individuals should watch their triglyceride and </a:t>
            </a:r>
            <a:r>
              <a:rPr lang="en-GB" sz="1300"/>
              <a:t>cholesterol</a:t>
            </a:r>
            <a:r>
              <a:rPr lang="en-GB" sz="1300"/>
              <a:t> levels and those between 40-50s need to have a carefully planned diet.</a:t>
            </a:r>
            <a:endParaRPr sz="1300"/>
          </a:p>
        </p:txBody>
      </p:sp>
      <p:pic>
        <p:nvPicPr>
          <p:cNvPr id="447" name="Google Shape;447;p32" title="Screenshot 2025-06-01 at 6.52.09 PM.png"/>
          <p:cNvPicPr preferRelativeResize="0"/>
          <p:nvPr/>
        </p:nvPicPr>
        <p:blipFill>
          <a:blip r:embed="rId4">
            <a:alphaModFix/>
          </a:blip>
          <a:stretch>
            <a:fillRect/>
          </a:stretch>
        </p:blipFill>
        <p:spPr>
          <a:xfrm>
            <a:off x="5832425" y="2571750"/>
            <a:ext cx="2028349" cy="2093500"/>
          </a:xfrm>
          <a:prstGeom prst="rect">
            <a:avLst/>
          </a:prstGeom>
          <a:noFill/>
          <a:ln>
            <a:noFill/>
          </a:ln>
        </p:spPr>
      </p:pic>
      <p:pic>
        <p:nvPicPr>
          <p:cNvPr id="448" name="Google Shape;448;p32" title="Screenshot 2025-06-01 at 6.53.55 PM.png"/>
          <p:cNvPicPr preferRelativeResize="0"/>
          <p:nvPr/>
        </p:nvPicPr>
        <p:blipFill>
          <a:blip r:embed="rId5">
            <a:alphaModFix/>
          </a:blip>
          <a:stretch>
            <a:fillRect/>
          </a:stretch>
        </p:blipFill>
        <p:spPr>
          <a:xfrm>
            <a:off x="5832425" y="478250"/>
            <a:ext cx="1869810" cy="209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3"/>
          <p:cNvSpPr txBox="1"/>
          <p:nvPr>
            <p:ph type="title"/>
          </p:nvPr>
        </p:nvSpPr>
        <p:spPr>
          <a:xfrm>
            <a:off x="1559250" y="416975"/>
            <a:ext cx="6025500" cy="123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chemeClr val="dk2"/>
                </a:solidFill>
              </a:rPr>
              <a:t>Key Findings &amp; Conclusion</a:t>
            </a:r>
            <a:endParaRPr>
              <a:solidFill>
                <a:schemeClr val="dk2"/>
              </a:solidFill>
            </a:endParaRPr>
          </a:p>
        </p:txBody>
      </p:sp>
      <p:sp>
        <p:nvSpPr>
          <p:cNvPr id="454" name="Google Shape;454;p33"/>
          <p:cNvSpPr txBox="1"/>
          <p:nvPr/>
        </p:nvSpPr>
        <p:spPr>
          <a:xfrm>
            <a:off x="1044300" y="1449250"/>
            <a:ext cx="7055400" cy="3342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lt1"/>
              </a:buClr>
              <a:buSzPts val="1500"/>
              <a:buAutoNum type="arabicPeriod"/>
            </a:pPr>
            <a:r>
              <a:rPr b="1" lang="en-GB" sz="1500">
                <a:solidFill>
                  <a:schemeClr val="lt1"/>
                </a:solidFill>
              </a:rPr>
              <a:t>Validated Clinical Knowledge</a:t>
            </a:r>
            <a:endParaRPr b="1"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Obesity correlates with hypertension</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Increased risk as an individual ages </a:t>
            </a:r>
            <a:endParaRPr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b="1" lang="en-GB" sz="1500">
                <a:solidFill>
                  <a:schemeClr val="lt1"/>
                </a:solidFill>
              </a:rPr>
              <a:t>Valuable </a:t>
            </a:r>
            <a:r>
              <a:rPr b="1" lang="en-GB" sz="1500">
                <a:solidFill>
                  <a:schemeClr val="lt1"/>
                </a:solidFill>
              </a:rPr>
              <a:t>Insights</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Habits such as poor exercise and high sugar diets increase an </a:t>
            </a:r>
            <a:r>
              <a:rPr lang="en-GB" sz="1500">
                <a:solidFill>
                  <a:schemeClr val="lt1"/>
                </a:solidFill>
              </a:rPr>
              <a:t>individual's</a:t>
            </a:r>
            <a:r>
              <a:rPr lang="en-GB" sz="1500">
                <a:solidFill>
                  <a:schemeClr val="lt1"/>
                </a:solidFill>
              </a:rPr>
              <a:t> risk </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Medium to High </a:t>
            </a:r>
            <a:r>
              <a:rPr lang="en-GB" sz="1500">
                <a:solidFill>
                  <a:schemeClr val="lt1"/>
                </a:solidFill>
              </a:rPr>
              <a:t>alcohol</a:t>
            </a:r>
            <a:r>
              <a:rPr lang="en-GB" sz="1500">
                <a:solidFill>
                  <a:schemeClr val="lt1"/>
                </a:solidFill>
              </a:rPr>
              <a:t> consumption worsens an </a:t>
            </a:r>
            <a:r>
              <a:rPr lang="en-GB" sz="1500">
                <a:solidFill>
                  <a:schemeClr val="lt1"/>
                </a:solidFill>
              </a:rPr>
              <a:t>individual's</a:t>
            </a:r>
            <a:r>
              <a:rPr lang="en-GB" sz="1500">
                <a:solidFill>
                  <a:schemeClr val="lt1"/>
                </a:solidFill>
              </a:rPr>
              <a:t> </a:t>
            </a:r>
            <a:r>
              <a:rPr lang="en-GB" sz="1500">
                <a:solidFill>
                  <a:schemeClr val="lt1"/>
                </a:solidFill>
              </a:rPr>
              <a:t>cholesterol</a:t>
            </a:r>
            <a:r>
              <a:rPr lang="en-GB" sz="1500">
                <a:solidFill>
                  <a:schemeClr val="lt1"/>
                </a:solidFill>
              </a:rPr>
              <a:t> </a:t>
            </a:r>
            <a:endParaRPr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b="1" lang="en-GB" sz="1500">
                <a:solidFill>
                  <a:schemeClr val="lt1"/>
                </a:solidFill>
              </a:rPr>
              <a:t>Impact</a:t>
            </a:r>
            <a:endParaRPr b="1"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Health experts need to advocate for regular screenings</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Ages of 20-30 can avoid </a:t>
            </a:r>
            <a:r>
              <a:rPr lang="en-GB" sz="1500">
                <a:solidFill>
                  <a:schemeClr val="lt1"/>
                </a:solidFill>
              </a:rPr>
              <a:t>worsening</a:t>
            </a:r>
            <a:r>
              <a:rPr lang="en-GB" sz="1500">
                <a:solidFill>
                  <a:schemeClr val="lt1"/>
                </a:solidFill>
              </a:rPr>
              <a:t> health through lifestyle choices</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lang="en-GB" sz="1500">
                <a:solidFill>
                  <a:schemeClr val="lt1"/>
                </a:solidFill>
              </a:rPr>
              <a:t>Doctors should investigate each and every anomaly they come across</a:t>
            </a:r>
            <a:endParaRPr sz="15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txBox="1"/>
          <p:nvPr>
            <p:ph type="title"/>
          </p:nvPr>
        </p:nvSpPr>
        <p:spPr>
          <a:xfrm>
            <a:off x="411925" y="962825"/>
            <a:ext cx="5618100" cy="5352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Team Introduction</a:t>
            </a:r>
            <a:endParaRPr>
              <a:solidFill>
                <a:schemeClr val="lt1"/>
              </a:solidFill>
            </a:endParaRPr>
          </a:p>
        </p:txBody>
      </p:sp>
      <p:sp>
        <p:nvSpPr>
          <p:cNvPr id="315" name="Google Shape;315;p17"/>
          <p:cNvSpPr txBox="1"/>
          <p:nvPr/>
        </p:nvSpPr>
        <p:spPr>
          <a:xfrm>
            <a:off x="411925" y="1675700"/>
            <a:ext cx="6254100" cy="1979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Lato"/>
                <a:ea typeface="Lato"/>
                <a:cs typeface="Lato"/>
                <a:sym typeface="Lato"/>
              </a:rPr>
              <a:t>Isaac:</a:t>
            </a:r>
            <a:r>
              <a:rPr lang="en-GB" sz="1600">
                <a:latin typeface="Lato"/>
                <a:ea typeface="Lato"/>
                <a:cs typeface="Lato"/>
                <a:sym typeface="Lato"/>
              </a:rPr>
              <a:t> Lineplot, Correlation HeatMap, and a Radar Chart</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b="1" lang="en-GB" sz="1600">
                <a:latin typeface="Lato"/>
                <a:ea typeface="Lato"/>
                <a:cs typeface="Lato"/>
                <a:sym typeface="Lato"/>
              </a:rPr>
              <a:t>Josh:</a:t>
            </a:r>
            <a:r>
              <a:rPr lang="en-GB" sz="1600">
                <a:latin typeface="Lato"/>
                <a:ea typeface="Lato"/>
                <a:cs typeface="Lato"/>
                <a:sym typeface="Lato"/>
              </a:rPr>
              <a:t> Bar Charts, Box plot, and Interactive 3D Surface Plot</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None/>
            </a:pPr>
            <a:r>
              <a:rPr b="1" lang="en-GB" sz="1600">
                <a:latin typeface="Lato"/>
                <a:ea typeface="Lato"/>
                <a:cs typeface="Lato"/>
                <a:sym typeface="Lato"/>
              </a:rPr>
              <a:t>Jamie:</a:t>
            </a:r>
            <a:r>
              <a:rPr lang="en-GB" sz="1600">
                <a:latin typeface="Lato"/>
                <a:ea typeface="Lato"/>
                <a:cs typeface="Lato"/>
                <a:sym typeface="Lato"/>
              </a:rPr>
              <a:t> Violin Chart, Interactive 3D Scatterplot, and a Pie Chart</a:t>
            </a:r>
            <a:endParaRPr sz="1600">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316" name="Google Shape;316;p17" title="pexels-fauxels-3184418.jpg"/>
          <p:cNvPicPr preferRelativeResize="0"/>
          <p:nvPr/>
        </p:nvPicPr>
        <p:blipFill>
          <a:blip r:embed="rId3">
            <a:alphaModFix/>
          </a:blip>
          <a:stretch>
            <a:fillRect/>
          </a:stretch>
        </p:blipFill>
        <p:spPr>
          <a:xfrm>
            <a:off x="6249625" y="0"/>
            <a:ext cx="2894377" cy="2505976"/>
          </a:xfrm>
          <a:prstGeom prst="rect">
            <a:avLst/>
          </a:prstGeom>
          <a:noFill/>
          <a:ln>
            <a:noFill/>
          </a:ln>
        </p:spPr>
      </p:pic>
      <p:pic>
        <p:nvPicPr>
          <p:cNvPr id="317" name="Google Shape;317;p17" title="pexels-fauxels-3183150.jpg"/>
          <p:cNvPicPr preferRelativeResize="0"/>
          <p:nvPr/>
        </p:nvPicPr>
        <p:blipFill>
          <a:blip r:embed="rId4">
            <a:alphaModFix/>
          </a:blip>
          <a:stretch>
            <a:fillRect/>
          </a:stretch>
        </p:blipFill>
        <p:spPr>
          <a:xfrm>
            <a:off x="6249625" y="2637530"/>
            <a:ext cx="2894377" cy="2505971"/>
          </a:xfrm>
          <a:prstGeom prst="rect">
            <a:avLst/>
          </a:prstGeom>
          <a:noFill/>
          <a:ln>
            <a:noFill/>
          </a:ln>
        </p:spPr>
      </p:pic>
      <p:sp>
        <p:nvSpPr>
          <p:cNvPr id="318" name="Google Shape;318;p17"/>
          <p:cNvSpPr txBox="1"/>
          <p:nvPr>
            <p:ph type="title"/>
          </p:nvPr>
        </p:nvSpPr>
        <p:spPr>
          <a:xfrm>
            <a:off x="411925" y="3655400"/>
            <a:ext cx="5618100" cy="5352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Team Introduction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5"/>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4800"/>
              <a:t>Thank you!</a:t>
            </a:r>
            <a:endParaRPr/>
          </a:p>
        </p:txBody>
      </p:sp>
      <p:sp>
        <p:nvSpPr>
          <p:cNvPr id="465" name="Google Shape;465;p35"/>
          <p:cNvSpPr txBox="1"/>
          <p:nvPr>
            <p:ph idx="1" type="body"/>
          </p:nvPr>
        </p:nvSpPr>
        <p:spPr>
          <a:xfrm>
            <a:off x="2949225" y="2386550"/>
            <a:ext cx="3245700" cy="872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1800"/>
              <a:t>Stay Healthy!</a:t>
            </a:r>
            <a:endParaRPr sz="1800"/>
          </a:p>
        </p:txBody>
      </p:sp>
      <p:pic>
        <p:nvPicPr>
          <p:cNvPr descr="Health Images - Free Download on Freepik" id="466" name="Google Shape;466;p35"/>
          <p:cNvPicPr preferRelativeResize="0"/>
          <p:nvPr/>
        </p:nvPicPr>
        <p:blipFill>
          <a:blip r:embed="rId3">
            <a:alphaModFix/>
          </a:blip>
          <a:stretch>
            <a:fillRect/>
          </a:stretch>
        </p:blipFill>
        <p:spPr>
          <a:xfrm>
            <a:off x="3644663" y="3258650"/>
            <a:ext cx="1854676" cy="148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nvSpPr>
        <p:spPr>
          <a:xfrm>
            <a:off x="250500" y="401750"/>
            <a:ext cx="43215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2600">
                <a:latin typeface="Maven Pro"/>
                <a:ea typeface="Maven Pro"/>
                <a:cs typeface="Maven Pro"/>
                <a:sym typeface="Maven Pro"/>
              </a:rPr>
              <a:t>Why We Chose This Topic</a:t>
            </a:r>
            <a:endParaRPr b="1" sz="2600">
              <a:latin typeface="Maven Pro"/>
              <a:ea typeface="Maven Pro"/>
              <a:cs typeface="Maven Pro"/>
              <a:sym typeface="Maven Pro"/>
            </a:endParaRPr>
          </a:p>
        </p:txBody>
      </p:sp>
      <p:sp>
        <p:nvSpPr>
          <p:cNvPr id="324" name="Google Shape;324;p18"/>
          <p:cNvSpPr txBox="1"/>
          <p:nvPr/>
        </p:nvSpPr>
        <p:spPr>
          <a:xfrm>
            <a:off x="250500" y="1125350"/>
            <a:ext cx="4071600" cy="3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Lato"/>
                <a:ea typeface="Lato"/>
                <a:cs typeface="Lato"/>
                <a:sym typeface="Lato"/>
              </a:rPr>
              <a:t>In the USA its the leading cause of death for men, women, and people of most racial and ethnic groups.</a:t>
            </a:r>
            <a:endParaRPr sz="1500">
              <a:latin typeface="Lato"/>
              <a:ea typeface="Lato"/>
              <a:cs typeface="Lato"/>
              <a:sym typeface="Lato"/>
            </a:endParaRPr>
          </a:p>
          <a:p>
            <a:pPr indent="0" lvl="0" marL="0" rtl="0" algn="l">
              <a:spcBef>
                <a:spcPts val="0"/>
              </a:spcBef>
              <a:spcAft>
                <a:spcPts val="0"/>
              </a:spcAft>
              <a:buNone/>
            </a:pPr>
            <a:r>
              <a:rPr lang="en-GB" sz="1500">
                <a:latin typeface="Lato"/>
                <a:ea typeface="Lato"/>
                <a:cs typeface="Lato"/>
                <a:sym typeface="Lato"/>
              </a:rPr>
              <a:t>Every 33 seconds someone dies of cardiovascular disease </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lang="en-GB" sz="1500">
                <a:latin typeface="Lato"/>
                <a:ea typeface="Lato"/>
                <a:cs typeface="Lato"/>
                <a:sym typeface="Lato"/>
              </a:rPr>
              <a:t>In 2022 1 and 5 people died from </a:t>
            </a:r>
            <a:r>
              <a:rPr lang="en-GB" sz="1500">
                <a:latin typeface="Lato"/>
                <a:ea typeface="Lato"/>
                <a:cs typeface="Lato"/>
                <a:sym typeface="Lato"/>
              </a:rPr>
              <a:t>Coronary artery disease (most common type of heart disease)</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lang="en-GB" sz="1500">
                <a:latin typeface="Lato"/>
                <a:ea typeface="Lato"/>
                <a:cs typeface="Lato"/>
                <a:sym typeface="Lato"/>
              </a:rPr>
              <a:t>Source:</a:t>
            </a:r>
            <a:r>
              <a:rPr lang="en-GB" sz="1500">
                <a:solidFill>
                  <a:srgbClr val="424242"/>
                </a:solidFill>
                <a:latin typeface="Lato"/>
                <a:ea typeface="Lato"/>
                <a:cs typeface="Lato"/>
                <a:sym typeface="Lato"/>
              </a:rPr>
              <a:t> </a:t>
            </a:r>
            <a:r>
              <a:rPr lang="en-GB" sz="1500" u="sng">
                <a:solidFill>
                  <a:schemeClr val="hlink"/>
                </a:solidFill>
                <a:latin typeface="Lato"/>
                <a:ea typeface="Lato"/>
                <a:cs typeface="Lato"/>
                <a:sym typeface="Lato"/>
                <a:hlinkClick r:id="rId3"/>
              </a:rPr>
              <a:t>CDC</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lang="en-GB" sz="1000">
                <a:solidFill>
                  <a:srgbClr val="424242"/>
                </a:solidFill>
                <a:latin typeface="Lato"/>
                <a:ea typeface="Lato"/>
                <a:cs typeface="Lato"/>
                <a:sym typeface="Lato"/>
              </a:rPr>
              <a:t>(also because it would look good on a resume)</a:t>
            </a:r>
            <a:endParaRPr sz="1500" u="sng">
              <a:solidFill>
                <a:srgbClr val="424242"/>
              </a:solidFill>
              <a:latin typeface="Lato"/>
              <a:ea typeface="Lato"/>
              <a:cs typeface="Lato"/>
              <a:sym typeface="Lato"/>
            </a:endParaRPr>
          </a:p>
        </p:txBody>
      </p:sp>
      <p:graphicFrame>
        <p:nvGraphicFramePr>
          <p:cNvPr id="325" name="Google Shape;325;p18"/>
          <p:cNvGraphicFramePr/>
          <p:nvPr/>
        </p:nvGraphicFramePr>
        <p:xfrm>
          <a:off x="4755150" y="936950"/>
          <a:ext cx="3000000" cy="3000000"/>
        </p:xfrm>
        <a:graphic>
          <a:graphicData uri="http://schemas.openxmlformats.org/drawingml/2006/table">
            <a:tbl>
              <a:tblPr>
                <a:noFill/>
                <a:tableStyleId>{BC258009-127B-4E7E-9DC4-0C1EC23F0BB3}</a:tableStyleId>
              </a:tblPr>
              <a:tblGrid>
                <a:gridCol w="2093725"/>
                <a:gridCol w="2093725"/>
              </a:tblGrid>
              <a:tr h="378375">
                <a:tc>
                  <a:txBody>
                    <a:bodyPr/>
                    <a:lstStyle/>
                    <a:p>
                      <a:pPr indent="0" lvl="0" marL="0" rtl="0" algn="l">
                        <a:spcBef>
                          <a:spcPts val="0"/>
                        </a:spcBef>
                        <a:spcAft>
                          <a:spcPts val="0"/>
                        </a:spcAft>
                        <a:buNone/>
                      </a:pPr>
                      <a:r>
                        <a:rPr b="1" lang="en-GB"/>
                        <a:t>Race or Ethnic Group</a:t>
                      </a:r>
                      <a:endParaRPr b="1"/>
                    </a:p>
                  </a:txBody>
                  <a:tcPr marT="91425" marB="91425" marR="91425" marL="91425">
                    <a:solidFill>
                      <a:schemeClr val="lt1"/>
                    </a:solidFill>
                  </a:tcPr>
                </a:tc>
                <a:tc>
                  <a:txBody>
                    <a:bodyPr/>
                    <a:lstStyle/>
                    <a:p>
                      <a:pPr indent="0" lvl="0" marL="0" rtl="0" algn="l">
                        <a:spcBef>
                          <a:spcPts val="0"/>
                        </a:spcBef>
                        <a:spcAft>
                          <a:spcPts val="0"/>
                        </a:spcAft>
                        <a:buNone/>
                      </a:pPr>
                      <a:r>
                        <a:rPr b="1" lang="en-GB"/>
                        <a:t># of Deaths</a:t>
                      </a:r>
                      <a:endParaRPr b="1"/>
                    </a:p>
                  </a:txBody>
                  <a:tcPr marT="91425" marB="91425" marR="91425" marL="91425">
                    <a:solidFill>
                      <a:schemeClr val="lt1"/>
                    </a:solidFill>
                  </a:tcPr>
                </a:tc>
              </a:tr>
              <a:tr h="582125">
                <a:tc>
                  <a:txBody>
                    <a:bodyPr/>
                    <a:lstStyle/>
                    <a:p>
                      <a:pPr indent="0" lvl="0" marL="0" rtl="0" algn="l">
                        <a:spcBef>
                          <a:spcPts val="0"/>
                        </a:spcBef>
                        <a:spcAft>
                          <a:spcPts val="0"/>
                        </a:spcAft>
                        <a:buNone/>
                      </a:pPr>
                      <a:r>
                        <a:rPr lang="en-GB"/>
                        <a:t>American Indian or Alaska Native</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15.5</a:t>
                      </a:r>
                      <a:endParaRPr/>
                    </a:p>
                  </a:txBody>
                  <a:tcPr marT="91425" marB="91425" marR="91425" marL="91425">
                    <a:solidFill>
                      <a:schemeClr val="lt1"/>
                    </a:solidFill>
                  </a:tcPr>
                </a:tc>
              </a:tr>
              <a:tr h="378375">
                <a:tc>
                  <a:txBody>
                    <a:bodyPr/>
                    <a:lstStyle/>
                    <a:p>
                      <a:pPr indent="0" lvl="0" marL="0" rtl="0" algn="l">
                        <a:spcBef>
                          <a:spcPts val="0"/>
                        </a:spcBef>
                        <a:spcAft>
                          <a:spcPts val="0"/>
                        </a:spcAft>
                        <a:buNone/>
                      </a:pPr>
                      <a:r>
                        <a:rPr lang="en-GB"/>
                        <a:t>Asian</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18.6</a:t>
                      </a:r>
                      <a:endParaRPr/>
                    </a:p>
                  </a:txBody>
                  <a:tcPr marT="91425" marB="91425" marR="91425" marL="91425">
                    <a:solidFill>
                      <a:schemeClr val="lt1"/>
                    </a:solidFill>
                  </a:tcPr>
                </a:tc>
              </a:tr>
              <a:tr h="378375">
                <a:tc>
                  <a:txBody>
                    <a:bodyPr/>
                    <a:lstStyle/>
                    <a:p>
                      <a:pPr indent="0" lvl="0" marL="0" rtl="0" algn="l">
                        <a:spcBef>
                          <a:spcPts val="0"/>
                        </a:spcBef>
                        <a:spcAft>
                          <a:spcPts val="0"/>
                        </a:spcAft>
                        <a:buNone/>
                      </a:pPr>
                      <a:r>
                        <a:rPr lang="en-GB"/>
                        <a:t>Black</a:t>
                      </a:r>
                      <a:r>
                        <a:rPr lang="en-GB"/>
                        <a:t> (Non-Hispanic)</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22.6</a:t>
                      </a:r>
                      <a:endParaRPr/>
                    </a:p>
                  </a:txBody>
                  <a:tcPr marT="91425" marB="91425" marR="91425" marL="91425">
                    <a:solidFill>
                      <a:schemeClr val="lt1"/>
                    </a:solidFill>
                  </a:tcPr>
                </a:tc>
              </a:tr>
              <a:tr h="582125">
                <a:tc>
                  <a:txBody>
                    <a:bodyPr/>
                    <a:lstStyle/>
                    <a:p>
                      <a:pPr indent="0" lvl="0" marL="0" rtl="0" algn="l">
                        <a:spcBef>
                          <a:spcPts val="0"/>
                        </a:spcBef>
                        <a:spcAft>
                          <a:spcPts val="0"/>
                        </a:spcAft>
                        <a:buNone/>
                      </a:pPr>
                      <a:r>
                        <a:rPr lang="en-GB"/>
                        <a:t>Native Hawaiian / Pacific Islander</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18.3</a:t>
                      </a:r>
                      <a:endParaRPr/>
                    </a:p>
                  </a:txBody>
                  <a:tcPr marT="91425" marB="91425" marR="91425" marL="91425">
                    <a:solidFill>
                      <a:schemeClr val="lt1"/>
                    </a:solidFill>
                  </a:tcPr>
                </a:tc>
              </a:tr>
              <a:tr h="378375">
                <a:tc>
                  <a:txBody>
                    <a:bodyPr/>
                    <a:lstStyle/>
                    <a:p>
                      <a:pPr indent="0" lvl="0" marL="0" rtl="0" algn="l">
                        <a:spcBef>
                          <a:spcPts val="0"/>
                        </a:spcBef>
                        <a:spcAft>
                          <a:spcPts val="0"/>
                        </a:spcAft>
                        <a:buNone/>
                      </a:pPr>
                      <a:r>
                        <a:rPr lang="en-GB"/>
                        <a:t>White (Non-Hispanic)</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18.0</a:t>
                      </a:r>
                      <a:endParaRPr/>
                    </a:p>
                  </a:txBody>
                  <a:tcPr marT="91425" marB="91425" marR="91425" marL="91425">
                    <a:solidFill>
                      <a:schemeClr val="lt1"/>
                    </a:solidFill>
                  </a:tcPr>
                </a:tc>
              </a:tr>
              <a:tr h="378375">
                <a:tc>
                  <a:txBody>
                    <a:bodyPr/>
                    <a:lstStyle/>
                    <a:p>
                      <a:pPr indent="0" lvl="0" marL="0" rtl="0" algn="l">
                        <a:spcBef>
                          <a:spcPts val="0"/>
                        </a:spcBef>
                        <a:spcAft>
                          <a:spcPts val="0"/>
                        </a:spcAft>
                        <a:buNone/>
                      </a:pPr>
                      <a:r>
                        <a:rPr lang="en-GB"/>
                        <a:t>Hispanic</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11.9</a:t>
                      </a:r>
                      <a:endParaRPr/>
                    </a:p>
                  </a:txBody>
                  <a:tcPr marT="91425" marB="91425" marR="91425" marL="91425">
                    <a:solidFill>
                      <a:schemeClr val="lt1"/>
                    </a:solidFill>
                  </a:tcPr>
                </a:tc>
              </a:tr>
              <a:tr h="378375">
                <a:tc>
                  <a:txBody>
                    <a:bodyPr/>
                    <a:lstStyle/>
                    <a:p>
                      <a:pPr indent="0" lvl="0" marL="0" rtl="0" algn="l">
                        <a:spcBef>
                          <a:spcPts val="0"/>
                        </a:spcBef>
                        <a:spcAft>
                          <a:spcPts val="0"/>
                        </a:spcAft>
                        <a:buNone/>
                      </a:pPr>
                      <a:r>
                        <a:rPr lang="en-GB"/>
                        <a:t>All</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17.4</a:t>
                      </a:r>
                      <a:endParaRPr/>
                    </a:p>
                  </a:txBody>
                  <a:tcPr marT="91425" marB="91425" marR="91425" marL="91425">
                    <a:solidFill>
                      <a:schemeClr val="lt1"/>
                    </a:solidFill>
                  </a:tcPr>
                </a:tc>
              </a:tr>
            </a:tbl>
          </a:graphicData>
        </a:graphic>
      </p:graphicFrame>
      <p:sp>
        <p:nvSpPr>
          <p:cNvPr id="326" name="Google Shape;326;p18"/>
          <p:cNvSpPr txBox="1"/>
          <p:nvPr/>
        </p:nvSpPr>
        <p:spPr>
          <a:xfrm>
            <a:off x="5274475" y="541850"/>
            <a:ext cx="31488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Lato"/>
                <a:ea typeface="Lato"/>
                <a:cs typeface="Lato"/>
                <a:sym typeface="Lato"/>
              </a:rPr>
              <a:t>Number of deaths(%) in 2021 (USA)</a:t>
            </a:r>
            <a:endParaRPr sz="1500" u="sng">
              <a:solidFill>
                <a:srgbClr val="42424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txBox="1"/>
          <p:nvPr>
            <p:ph type="title"/>
          </p:nvPr>
        </p:nvSpPr>
        <p:spPr>
          <a:xfrm>
            <a:off x="1303800" y="598575"/>
            <a:ext cx="7030500" cy="6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Overview</a:t>
            </a:r>
            <a:endParaRPr/>
          </a:p>
        </p:txBody>
      </p:sp>
      <p:sp>
        <p:nvSpPr>
          <p:cNvPr id="332" name="Google Shape;332;p19"/>
          <p:cNvSpPr txBox="1"/>
          <p:nvPr>
            <p:ph idx="1" type="body"/>
          </p:nvPr>
        </p:nvSpPr>
        <p:spPr>
          <a:xfrm>
            <a:off x="1295250" y="2024975"/>
            <a:ext cx="7122900" cy="2579100"/>
          </a:xfrm>
          <a:prstGeom prst="rect">
            <a:avLst/>
          </a:prstGeom>
        </p:spPr>
        <p:txBody>
          <a:bodyPr anchorCtr="0" anchor="t" bIns="91425" lIns="91425" spcFirstLastPara="1" rIns="91425" wrap="square" tIns="91425">
            <a:spAutoFit/>
          </a:bodyPr>
          <a:lstStyle/>
          <a:p>
            <a:pPr indent="-311150" lvl="0" marL="457200" rtl="0" algn="l">
              <a:spcBef>
                <a:spcPts val="1200"/>
              </a:spcBef>
              <a:spcAft>
                <a:spcPts val="0"/>
              </a:spcAft>
              <a:buClr>
                <a:srgbClr val="000000"/>
              </a:buClr>
              <a:buSzPts val="1300"/>
              <a:buFont typeface="Arial"/>
              <a:buChar char="●"/>
            </a:pPr>
            <a:r>
              <a:rPr b="1" lang="en-GB">
                <a:solidFill>
                  <a:srgbClr val="000000"/>
                </a:solidFill>
                <a:latin typeface="Arial"/>
                <a:ea typeface="Arial"/>
                <a:cs typeface="Arial"/>
                <a:sym typeface="Arial"/>
              </a:rPr>
              <a:t>Objectives:</a:t>
            </a:r>
            <a:endParaRPr b="1">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Identify key risk factors for heart disease.</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Validate clinical knowledge (e.g., BMI vs. blood pressure).</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Significance:</a:t>
            </a:r>
            <a:endParaRPr b="1">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Assists in preventive healthcare by highlighting modifiable risks (exercise, smoking, and blood pressure).</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Dataset:</a:t>
            </a:r>
            <a:endParaRPr b="1">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Source: </a:t>
            </a:r>
            <a:r>
              <a:rPr lang="en-GB" sz="1300" u="sng">
                <a:solidFill>
                  <a:schemeClr val="hlink"/>
                </a:solidFill>
                <a:latin typeface="Arial"/>
                <a:ea typeface="Arial"/>
                <a:cs typeface="Arial"/>
                <a:sym typeface="Arial"/>
                <a:hlinkClick r:id="rId3"/>
              </a:rPr>
              <a:t>Kaggle</a:t>
            </a:r>
            <a:r>
              <a:rPr lang="en-GB" sz="1300">
                <a:solidFill>
                  <a:srgbClr val="000000"/>
                </a:solidFill>
                <a:latin typeface="Arial"/>
                <a:ea typeface="Arial"/>
                <a:cs typeface="Arial"/>
                <a:sym typeface="Arial"/>
              </a:rPr>
              <a:t> (Oktay Ördekçi), updated 5 months ago.</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GB" sz="1300">
                <a:solidFill>
                  <a:srgbClr val="000000"/>
                </a:solidFill>
                <a:latin typeface="Arial"/>
                <a:ea typeface="Arial"/>
                <a:cs typeface="Arial"/>
                <a:sym typeface="Arial"/>
              </a:rPr>
              <a:t>Metrics: Age, gender, cholesterol, exercise, family history, etc.</a:t>
            </a:r>
            <a:endParaRPr sz="1300">
              <a:solidFill>
                <a:srgbClr val="000000"/>
              </a:solidFill>
              <a:latin typeface="Arial"/>
              <a:ea typeface="Arial"/>
              <a:cs typeface="Arial"/>
              <a:sym typeface="Arial"/>
            </a:endParaRPr>
          </a:p>
          <a:p>
            <a:pPr indent="0" lvl="0" marL="0" rtl="0" algn="l">
              <a:spcBef>
                <a:spcPts val="1200"/>
              </a:spcBef>
              <a:spcAft>
                <a:spcPts val="1200"/>
              </a:spcAft>
              <a:buNone/>
            </a:pPr>
            <a:r>
              <a:t/>
            </a:r>
            <a:endParaRPr sz="1100"/>
          </a:p>
        </p:txBody>
      </p:sp>
      <p:sp>
        <p:nvSpPr>
          <p:cNvPr id="333" name="Google Shape;333;p19"/>
          <p:cNvSpPr txBox="1"/>
          <p:nvPr>
            <p:ph type="title"/>
          </p:nvPr>
        </p:nvSpPr>
        <p:spPr>
          <a:xfrm>
            <a:off x="1341450" y="1244475"/>
            <a:ext cx="3114000" cy="2319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a</a:t>
            </a:r>
            <a:endParaRPr sz="600">
              <a:solidFill>
                <a:schemeClr val="dk1"/>
              </a:solidFill>
            </a:endParaRPr>
          </a:p>
        </p:txBody>
      </p:sp>
      <p:pic>
        <p:nvPicPr>
          <p:cNvPr id="334" name="Google Shape;334;p19" title="Screenshot 2025-05-31 161256.png"/>
          <p:cNvPicPr preferRelativeResize="0"/>
          <p:nvPr/>
        </p:nvPicPr>
        <p:blipFill>
          <a:blip r:embed="rId4">
            <a:alphaModFix/>
          </a:blip>
          <a:stretch>
            <a:fillRect/>
          </a:stretch>
        </p:blipFill>
        <p:spPr>
          <a:xfrm>
            <a:off x="6288825" y="0"/>
            <a:ext cx="2855175" cy="215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0"/>
          <p:cNvSpPr txBox="1"/>
          <p:nvPr>
            <p:ph type="ctrTitle"/>
          </p:nvPr>
        </p:nvSpPr>
        <p:spPr>
          <a:xfrm>
            <a:off x="338750" y="213600"/>
            <a:ext cx="6618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Implementation Method</a:t>
            </a:r>
            <a:endParaRPr/>
          </a:p>
        </p:txBody>
      </p:sp>
      <p:sp>
        <p:nvSpPr>
          <p:cNvPr id="340" name="Google Shape;340;p20"/>
          <p:cNvSpPr txBox="1"/>
          <p:nvPr>
            <p:ph idx="1" type="subTitle"/>
          </p:nvPr>
        </p:nvSpPr>
        <p:spPr>
          <a:xfrm>
            <a:off x="733650" y="1547675"/>
            <a:ext cx="2089500" cy="16398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500"/>
              <a:t>Tools and Libraries:</a:t>
            </a:r>
            <a:endParaRPr sz="1500"/>
          </a:p>
          <a:p>
            <a:pPr indent="-317500" lvl="0" marL="457200" rtl="0" algn="l">
              <a:lnSpc>
                <a:spcPct val="100000"/>
              </a:lnSpc>
              <a:spcBef>
                <a:spcPts val="0"/>
              </a:spcBef>
              <a:spcAft>
                <a:spcPts val="0"/>
              </a:spcAft>
              <a:buSzPts val="1400"/>
              <a:buChar char="●"/>
            </a:pPr>
            <a:r>
              <a:rPr lang="en-GB" sz="1400"/>
              <a:t>Jupyter Notebook</a:t>
            </a:r>
            <a:endParaRPr sz="1400"/>
          </a:p>
          <a:p>
            <a:pPr indent="-317500" lvl="0" marL="457200" rtl="0" algn="l">
              <a:lnSpc>
                <a:spcPct val="100000"/>
              </a:lnSpc>
              <a:spcBef>
                <a:spcPts val="0"/>
              </a:spcBef>
              <a:spcAft>
                <a:spcPts val="0"/>
              </a:spcAft>
              <a:buSzPts val="1400"/>
              <a:buChar char="●"/>
            </a:pPr>
            <a:r>
              <a:rPr lang="en-GB" sz="1400"/>
              <a:t>Pandas</a:t>
            </a:r>
            <a:endParaRPr sz="1400"/>
          </a:p>
          <a:p>
            <a:pPr indent="-317500" lvl="0" marL="457200" rtl="0" algn="l">
              <a:lnSpc>
                <a:spcPct val="100000"/>
              </a:lnSpc>
              <a:spcBef>
                <a:spcPts val="0"/>
              </a:spcBef>
              <a:spcAft>
                <a:spcPts val="0"/>
              </a:spcAft>
              <a:buSzPts val="1400"/>
              <a:buChar char="●"/>
            </a:pPr>
            <a:r>
              <a:rPr lang="en-GB" sz="1400"/>
              <a:t>Matplotlib</a:t>
            </a:r>
            <a:endParaRPr sz="1400"/>
          </a:p>
          <a:p>
            <a:pPr indent="-317500" lvl="0" marL="457200" rtl="0" algn="l">
              <a:lnSpc>
                <a:spcPct val="100000"/>
              </a:lnSpc>
              <a:spcBef>
                <a:spcPts val="0"/>
              </a:spcBef>
              <a:spcAft>
                <a:spcPts val="0"/>
              </a:spcAft>
              <a:buSzPts val="1400"/>
              <a:buChar char="●"/>
            </a:pPr>
            <a:r>
              <a:rPr lang="en-GB" sz="1400"/>
              <a:t>Seaborn</a:t>
            </a:r>
            <a:endParaRPr sz="1400"/>
          </a:p>
          <a:p>
            <a:pPr indent="-317500" lvl="0" marL="457200" rtl="0" algn="l">
              <a:lnSpc>
                <a:spcPct val="100000"/>
              </a:lnSpc>
              <a:spcBef>
                <a:spcPts val="0"/>
              </a:spcBef>
              <a:spcAft>
                <a:spcPts val="0"/>
              </a:spcAft>
              <a:buSzPts val="1400"/>
              <a:buChar char="●"/>
            </a:pPr>
            <a:r>
              <a:rPr lang="en-GB" sz="1400"/>
              <a:t>Numpy</a:t>
            </a:r>
            <a:endParaRPr sz="1400"/>
          </a:p>
          <a:p>
            <a:pPr indent="0" lvl="0" marL="0" rtl="0" algn="l">
              <a:spcBef>
                <a:spcPts val="0"/>
              </a:spcBef>
              <a:spcAft>
                <a:spcPts val="0"/>
              </a:spcAft>
              <a:buNone/>
            </a:pPr>
            <a:r>
              <a:t/>
            </a:r>
            <a:endParaRPr/>
          </a:p>
        </p:txBody>
      </p:sp>
      <p:sp>
        <p:nvSpPr>
          <p:cNvPr id="341" name="Google Shape;341;p20"/>
          <p:cNvSpPr txBox="1"/>
          <p:nvPr>
            <p:ph idx="4294967295" type="body"/>
          </p:nvPr>
        </p:nvSpPr>
        <p:spPr>
          <a:xfrm>
            <a:off x="733650" y="2812900"/>
            <a:ext cx="3744300" cy="1765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500">
                <a:solidFill>
                  <a:schemeClr val="lt1"/>
                </a:solidFill>
              </a:rPr>
              <a:t>Workflow:</a:t>
            </a:r>
            <a:endParaRPr sz="1500">
              <a:solidFill>
                <a:schemeClr val="lt1"/>
              </a:solidFill>
            </a:endParaRPr>
          </a:p>
          <a:p>
            <a:pPr indent="-317500" lvl="0" marL="457200" rtl="0" algn="l">
              <a:lnSpc>
                <a:spcPct val="100000"/>
              </a:lnSpc>
              <a:spcBef>
                <a:spcPts val="1200"/>
              </a:spcBef>
              <a:spcAft>
                <a:spcPts val="0"/>
              </a:spcAft>
              <a:buClr>
                <a:schemeClr val="lt1"/>
              </a:buClr>
              <a:buSzPts val="1400"/>
              <a:buChar char="●"/>
            </a:pPr>
            <a:r>
              <a:rPr lang="en-GB" sz="1400">
                <a:solidFill>
                  <a:schemeClr val="lt1"/>
                </a:solidFill>
              </a:rPr>
              <a:t>Research different visualizations</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GB" sz="1400">
                <a:solidFill>
                  <a:schemeClr val="lt1"/>
                </a:solidFill>
              </a:rPr>
              <a:t>Import dataset using pandas</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GB" sz="1400">
                <a:solidFill>
                  <a:schemeClr val="lt1"/>
                </a:solidFill>
              </a:rPr>
              <a:t>Clean data using dropna</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GB" sz="1400">
                <a:solidFill>
                  <a:schemeClr val="lt1"/>
                </a:solidFill>
              </a:rPr>
              <a:t>Used categorical variables or calculated metrics</a:t>
            </a:r>
            <a:endParaRPr sz="1400">
              <a:solidFill>
                <a:schemeClr val="lt1"/>
              </a:solidFill>
            </a:endParaRPr>
          </a:p>
          <a:p>
            <a:pPr indent="-317500" lvl="0" marL="457200" rtl="0" algn="l">
              <a:lnSpc>
                <a:spcPct val="100000"/>
              </a:lnSpc>
              <a:spcBef>
                <a:spcPts val="0"/>
              </a:spcBef>
              <a:spcAft>
                <a:spcPts val="0"/>
              </a:spcAft>
              <a:buClr>
                <a:schemeClr val="lt1"/>
              </a:buClr>
              <a:buSzPts val="1400"/>
              <a:buChar char="●"/>
            </a:pPr>
            <a:r>
              <a:rPr lang="en-GB" sz="1400">
                <a:solidFill>
                  <a:schemeClr val="lt1"/>
                </a:solidFill>
              </a:rPr>
              <a:t>Selected visualization chart</a:t>
            </a:r>
            <a:endParaRPr sz="1400">
              <a:solidFill>
                <a:schemeClr val="lt1"/>
              </a:solidFill>
            </a:endParaRPr>
          </a:p>
        </p:txBody>
      </p:sp>
      <p:sp>
        <p:nvSpPr>
          <p:cNvPr id="342" name="Google Shape;342;p20"/>
          <p:cNvSpPr txBox="1"/>
          <p:nvPr>
            <p:ph idx="1" type="subTitle"/>
          </p:nvPr>
        </p:nvSpPr>
        <p:spPr>
          <a:xfrm>
            <a:off x="4436700" y="1504325"/>
            <a:ext cx="2433300" cy="110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 Techniques</a:t>
            </a:r>
            <a:endParaRPr sz="1600"/>
          </a:p>
          <a:p>
            <a:pPr indent="-317500" lvl="0" marL="457200" rtl="0" algn="l">
              <a:spcBef>
                <a:spcPts val="0"/>
              </a:spcBef>
              <a:spcAft>
                <a:spcPts val="0"/>
              </a:spcAft>
              <a:buSzPts val="1400"/>
              <a:buChar char="●"/>
            </a:pPr>
            <a:r>
              <a:rPr lang="en-GB" sz="1400"/>
              <a:t>Line Plot</a:t>
            </a:r>
            <a:endParaRPr sz="1400"/>
          </a:p>
          <a:p>
            <a:pPr indent="-317500" lvl="0" marL="457200" rtl="0" algn="l">
              <a:spcBef>
                <a:spcPts val="0"/>
              </a:spcBef>
              <a:spcAft>
                <a:spcPts val="0"/>
              </a:spcAft>
              <a:buSzPts val="1400"/>
              <a:buChar char="●"/>
            </a:pPr>
            <a:r>
              <a:rPr lang="en-GB" sz="1400"/>
              <a:t>Correlation Heatmap</a:t>
            </a:r>
            <a:endParaRPr sz="1400"/>
          </a:p>
          <a:p>
            <a:pPr indent="-317500" lvl="0" marL="457200" rtl="0" algn="l">
              <a:spcBef>
                <a:spcPts val="0"/>
              </a:spcBef>
              <a:spcAft>
                <a:spcPts val="0"/>
              </a:spcAft>
              <a:buSzPts val="1400"/>
              <a:buChar char="●"/>
            </a:pPr>
            <a:r>
              <a:rPr lang="en-GB" sz="1400"/>
              <a:t>Radar Chart</a:t>
            </a:r>
            <a:endParaRPr/>
          </a:p>
        </p:txBody>
      </p:sp>
      <p:sp>
        <p:nvSpPr>
          <p:cNvPr id="343" name="Google Shape;343;p20"/>
          <p:cNvSpPr txBox="1"/>
          <p:nvPr>
            <p:ph idx="1" type="subTitle"/>
          </p:nvPr>
        </p:nvSpPr>
        <p:spPr>
          <a:xfrm>
            <a:off x="4436700" y="2695500"/>
            <a:ext cx="4160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Justification: </a:t>
            </a:r>
            <a:endParaRPr sz="1600"/>
          </a:p>
          <a:p>
            <a:pPr indent="-317500" lvl="0" marL="457200" rtl="0" algn="l">
              <a:spcBef>
                <a:spcPts val="0"/>
              </a:spcBef>
              <a:spcAft>
                <a:spcPts val="0"/>
              </a:spcAft>
              <a:buSzPts val="1400"/>
              <a:buChar char="●"/>
            </a:pPr>
            <a:r>
              <a:rPr lang="en-GB" sz="1400"/>
              <a:t>Line Plot</a:t>
            </a:r>
            <a:r>
              <a:rPr lang="en-GB" sz="1400"/>
              <a:t>: Chosen to show the amount of people with and without Heart Disease in the dataset</a:t>
            </a:r>
            <a:endParaRPr sz="1400"/>
          </a:p>
          <a:p>
            <a:pPr indent="-317500" lvl="0" marL="457200" rtl="0" algn="l">
              <a:spcBef>
                <a:spcPts val="0"/>
              </a:spcBef>
              <a:spcAft>
                <a:spcPts val="0"/>
              </a:spcAft>
              <a:buSzPts val="1400"/>
              <a:buChar char="●"/>
            </a:pPr>
            <a:r>
              <a:rPr lang="en-GB" sz="1400"/>
              <a:t>Correlation Heatmap: Chosen to show the correlation between different variables and their relation to Heart Disease</a:t>
            </a:r>
            <a:endParaRPr sz="1400"/>
          </a:p>
          <a:p>
            <a:pPr indent="-317500" lvl="0" marL="457200" rtl="0" algn="l">
              <a:spcBef>
                <a:spcPts val="0"/>
              </a:spcBef>
              <a:spcAft>
                <a:spcPts val="0"/>
              </a:spcAft>
              <a:buSzPts val="1400"/>
              <a:buChar char="●"/>
            </a:pPr>
            <a:r>
              <a:rPr lang="en-GB" sz="1400"/>
              <a:t>Radar Chart: Chosen to show a easy to read view of the average levels of different variables of people with Heart Disease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1"/>
          <p:cNvSpPr txBox="1"/>
          <p:nvPr>
            <p:ph type="title"/>
          </p:nvPr>
        </p:nvSpPr>
        <p:spPr>
          <a:xfrm>
            <a:off x="824000" y="424850"/>
            <a:ext cx="7729200" cy="8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2380">
                <a:solidFill>
                  <a:schemeClr val="dk2"/>
                </a:solidFill>
              </a:rPr>
              <a:t>Visualization 1:  Age Distribution by Heart Disease</a:t>
            </a:r>
            <a:endParaRPr sz="2380">
              <a:solidFill>
                <a:schemeClr val="dk2"/>
              </a:solidFill>
            </a:endParaRPr>
          </a:p>
        </p:txBody>
      </p:sp>
      <p:sp>
        <p:nvSpPr>
          <p:cNvPr id="349" name="Google Shape;349;p21"/>
          <p:cNvSpPr txBox="1"/>
          <p:nvPr>
            <p:ph idx="4294967295" type="body"/>
          </p:nvPr>
        </p:nvSpPr>
        <p:spPr>
          <a:xfrm>
            <a:off x="5743700" y="1082850"/>
            <a:ext cx="3080700" cy="2747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b="1" lang="en-GB" sz="1387">
                <a:solidFill>
                  <a:schemeClr val="lt1"/>
                </a:solidFill>
              </a:rPr>
              <a:t>Observations:</a:t>
            </a:r>
            <a:endParaRPr b="1" sz="1387">
              <a:solidFill>
                <a:schemeClr val="lt1"/>
              </a:solidFill>
            </a:endParaRPr>
          </a:p>
          <a:p>
            <a:pPr indent="-310832" lvl="0" marL="457200" rtl="0" algn="l">
              <a:lnSpc>
                <a:spcPct val="105000"/>
              </a:lnSpc>
              <a:spcBef>
                <a:spcPts val="1200"/>
              </a:spcBef>
              <a:spcAft>
                <a:spcPts val="0"/>
              </a:spcAft>
              <a:buClr>
                <a:schemeClr val="lt1"/>
              </a:buClr>
              <a:buSzPts val="1295"/>
              <a:buChar char="●"/>
            </a:pPr>
            <a:r>
              <a:rPr lang="en-GB" sz="1295">
                <a:solidFill>
                  <a:schemeClr val="lt1"/>
                </a:solidFill>
              </a:rPr>
              <a:t>This dataset has many more people without heart disease</a:t>
            </a:r>
            <a:endParaRPr sz="1295">
              <a:solidFill>
                <a:schemeClr val="lt1"/>
              </a:solidFill>
            </a:endParaRPr>
          </a:p>
          <a:p>
            <a:pPr indent="-310832" lvl="0" marL="457200" rtl="0" algn="l">
              <a:lnSpc>
                <a:spcPct val="105000"/>
              </a:lnSpc>
              <a:spcBef>
                <a:spcPts val="0"/>
              </a:spcBef>
              <a:spcAft>
                <a:spcPts val="0"/>
              </a:spcAft>
              <a:buClr>
                <a:schemeClr val="lt1"/>
              </a:buClr>
              <a:buSzPts val="1295"/>
              <a:buChar char="●"/>
            </a:pPr>
            <a:r>
              <a:rPr lang="en-GB" sz="1295">
                <a:solidFill>
                  <a:schemeClr val="lt1"/>
                </a:solidFill>
              </a:rPr>
              <a:t>Heart disease line (red) surges sharply in the early 70s Notable "bumps" in heart disease frequency at </a:t>
            </a:r>
            <a:r>
              <a:rPr b="1" lang="en-GB" sz="1295">
                <a:solidFill>
                  <a:schemeClr val="lt1"/>
                </a:solidFill>
              </a:rPr>
              <a:t>30s and 40s</a:t>
            </a:r>
            <a:r>
              <a:rPr lang="en-GB" sz="1295">
                <a:solidFill>
                  <a:schemeClr val="lt1"/>
                </a:solidFill>
              </a:rPr>
              <a:t>—likely tied to lifestyle or genetic risks</a:t>
            </a:r>
            <a:endParaRPr sz="1295">
              <a:solidFill>
                <a:schemeClr val="lt1"/>
              </a:solidFill>
            </a:endParaRPr>
          </a:p>
          <a:p>
            <a:pPr indent="-310832" lvl="0" marL="457200" rtl="0" algn="l">
              <a:lnSpc>
                <a:spcPct val="105000"/>
              </a:lnSpc>
              <a:spcBef>
                <a:spcPts val="0"/>
              </a:spcBef>
              <a:spcAft>
                <a:spcPts val="0"/>
              </a:spcAft>
              <a:buClr>
                <a:schemeClr val="lt1"/>
              </a:buClr>
              <a:buSzPts val="1295"/>
              <a:buChar char="●"/>
            </a:pPr>
            <a:r>
              <a:rPr lang="en-GB" sz="1295">
                <a:solidFill>
                  <a:schemeClr val="lt1"/>
                </a:solidFill>
              </a:rPr>
              <a:t>From mid 70s to 80s heart disease average is less than ages 30-40</a:t>
            </a:r>
            <a:endParaRPr sz="1295">
              <a:solidFill>
                <a:schemeClr val="lt1"/>
              </a:solidFill>
            </a:endParaRPr>
          </a:p>
        </p:txBody>
      </p:sp>
      <p:sp>
        <p:nvSpPr>
          <p:cNvPr id="350" name="Google Shape;350;p21"/>
          <p:cNvSpPr txBox="1"/>
          <p:nvPr>
            <p:ph idx="4294967295" type="body"/>
          </p:nvPr>
        </p:nvSpPr>
        <p:spPr>
          <a:xfrm>
            <a:off x="5743700" y="3696375"/>
            <a:ext cx="3080700" cy="133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solidFill>
                  <a:schemeClr val="lt1"/>
                </a:solidFill>
              </a:rPr>
              <a:t>Why This Matters</a:t>
            </a:r>
            <a:r>
              <a:rPr b="1" lang="en-GB" sz="1500">
                <a:solidFill>
                  <a:schemeClr val="lt1"/>
                </a:solidFill>
              </a:rPr>
              <a:t>:</a:t>
            </a:r>
            <a:endParaRPr b="1" sz="1500">
              <a:solidFill>
                <a:schemeClr val="lt1"/>
              </a:solidFill>
            </a:endParaRPr>
          </a:p>
          <a:p>
            <a:pPr indent="-317500" lvl="0" marL="457200" rtl="0" algn="l">
              <a:spcBef>
                <a:spcPts val="1200"/>
              </a:spcBef>
              <a:spcAft>
                <a:spcPts val="0"/>
              </a:spcAft>
              <a:buClr>
                <a:schemeClr val="lt1"/>
              </a:buClr>
              <a:buSzPts val="1400"/>
              <a:buChar char="●"/>
            </a:pPr>
            <a:r>
              <a:rPr lang="en-GB" sz="1400">
                <a:solidFill>
                  <a:schemeClr val="lt1"/>
                </a:solidFill>
              </a:rPr>
              <a:t>Challenges the idea that </a:t>
            </a:r>
            <a:r>
              <a:rPr lang="en-GB" sz="1400">
                <a:solidFill>
                  <a:schemeClr val="lt1"/>
                </a:solidFill>
              </a:rPr>
              <a:t>only</a:t>
            </a:r>
            <a:r>
              <a:rPr lang="en-GB" sz="1400">
                <a:solidFill>
                  <a:schemeClr val="lt1"/>
                </a:solidFill>
              </a:rPr>
              <a:t> the elderly are affected by heart </a:t>
            </a:r>
            <a:r>
              <a:rPr lang="en-GB" sz="1400">
                <a:solidFill>
                  <a:schemeClr val="lt1"/>
                </a:solidFill>
              </a:rPr>
              <a:t>disease</a:t>
            </a:r>
            <a:endParaRPr sz="1400">
              <a:solidFill>
                <a:schemeClr val="lt1"/>
              </a:solidFill>
            </a:endParaRPr>
          </a:p>
        </p:txBody>
      </p:sp>
      <p:pic>
        <p:nvPicPr>
          <p:cNvPr id="351" name="Google Shape;351;p21" title="AgeDistributionHeartDisease.png"/>
          <p:cNvPicPr preferRelativeResize="0"/>
          <p:nvPr/>
        </p:nvPicPr>
        <p:blipFill>
          <a:blip r:embed="rId3">
            <a:alphaModFix/>
          </a:blip>
          <a:stretch>
            <a:fillRect/>
          </a:stretch>
        </p:blipFill>
        <p:spPr>
          <a:xfrm>
            <a:off x="137450" y="1271624"/>
            <a:ext cx="5002250" cy="300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2"/>
          <p:cNvSpPr txBox="1"/>
          <p:nvPr>
            <p:ph type="title"/>
          </p:nvPr>
        </p:nvSpPr>
        <p:spPr>
          <a:xfrm>
            <a:off x="1163325" y="559175"/>
            <a:ext cx="5340900" cy="103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Visualization 2: </a:t>
            </a:r>
            <a:r>
              <a:rPr lang="en-GB">
                <a:solidFill>
                  <a:srgbClr val="FF0000"/>
                </a:solidFill>
              </a:rPr>
              <a:t>Correlation of Clinical Features</a:t>
            </a:r>
            <a:endParaRPr b="0">
              <a:solidFill>
                <a:srgbClr val="FF0000"/>
              </a:solidFill>
            </a:endParaRPr>
          </a:p>
        </p:txBody>
      </p:sp>
      <p:pic>
        <p:nvPicPr>
          <p:cNvPr id="357" name="Google Shape;357;p22" title="HeartDisease_Heatmap.png"/>
          <p:cNvPicPr preferRelativeResize="0"/>
          <p:nvPr/>
        </p:nvPicPr>
        <p:blipFill>
          <a:blip r:embed="rId3">
            <a:alphaModFix/>
          </a:blip>
          <a:stretch>
            <a:fillRect/>
          </a:stretch>
        </p:blipFill>
        <p:spPr>
          <a:xfrm>
            <a:off x="4192400" y="1016000"/>
            <a:ext cx="4892625" cy="4077175"/>
          </a:xfrm>
          <a:prstGeom prst="rect">
            <a:avLst/>
          </a:prstGeom>
          <a:noFill/>
          <a:ln>
            <a:noFill/>
          </a:ln>
        </p:spPr>
      </p:pic>
      <p:sp>
        <p:nvSpPr>
          <p:cNvPr id="358" name="Google Shape;358;p22"/>
          <p:cNvSpPr txBox="1"/>
          <p:nvPr>
            <p:ph idx="1" type="body"/>
          </p:nvPr>
        </p:nvSpPr>
        <p:spPr>
          <a:xfrm>
            <a:off x="401125" y="1645700"/>
            <a:ext cx="3201600" cy="23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rgbClr val="000000"/>
                </a:solidFill>
              </a:rPr>
              <a:t>Observations:</a:t>
            </a:r>
            <a:endParaRPr sz="1500">
              <a:solidFill>
                <a:srgbClr val="000000"/>
              </a:solidFill>
            </a:endParaRPr>
          </a:p>
          <a:p>
            <a:pPr indent="-318015" lvl="0" marL="457200" rtl="0" algn="l">
              <a:spcBef>
                <a:spcPts val="1200"/>
              </a:spcBef>
              <a:spcAft>
                <a:spcPts val="0"/>
              </a:spcAft>
              <a:buClr>
                <a:srgbClr val="000000"/>
              </a:buClr>
              <a:buSzPts val="1408"/>
              <a:buChar char="●"/>
            </a:pPr>
            <a:r>
              <a:rPr lang="en-GB" sz="1408">
                <a:solidFill>
                  <a:srgbClr val="000000"/>
                </a:solidFill>
              </a:rPr>
              <a:t>Little to no correlation with heart </a:t>
            </a:r>
            <a:r>
              <a:rPr lang="en-GB" sz="1408">
                <a:solidFill>
                  <a:srgbClr val="000000"/>
                </a:solidFill>
              </a:rPr>
              <a:t>disease or each other</a:t>
            </a:r>
            <a:endParaRPr sz="1408">
              <a:solidFill>
                <a:srgbClr val="000000"/>
              </a:solidFill>
            </a:endParaRPr>
          </a:p>
          <a:p>
            <a:pPr indent="-318015" lvl="0" marL="457200" rtl="0" algn="l">
              <a:spcBef>
                <a:spcPts val="0"/>
              </a:spcBef>
              <a:spcAft>
                <a:spcPts val="0"/>
              </a:spcAft>
              <a:buClr>
                <a:srgbClr val="000000"/>
              </a:buClr>
              <a:buSzPts val="1408"/>
              <a:buChar char="●"/>
            </a:pPr>
            <a:r>
              <a:rPr lang="en-GB" sz="1408">
                <a:solidFill>
                  <a:srgbClr val="000000"/>
                </a:solidFill>
              </a:rPr>
              <a:t>This implies that not a single value is a strong contributor to heart disease</a:t>
            </a:r>
            <a:endParaRPr sz="1408">
              <a:solidFill>
                <a:srgbClr val="000000"/>
              </a:solidFill>
            </a:endParaRPr>
          </a:p>
        </p:txBody>
      </p:sp>
      <p:sp>
        <p:nvSpPr>
          <p:cNvPr id="359" name="Google Shape;359;p22"/>
          <p:cNvSpPr txBox="1"/>
          <p:nvPr>
            <p:ph idx="1" type="body"/>
          </p:nvPr>
        </p:nvSpPr>
        <p:spPr>
          <a:xfrm>
            <a:off x="401125" y="3460875"/>
            <a:ext cx="3201600" cy="163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500">
                <a:solidFill>
                  <a:srgbClr val="000000"/>
                </a:solidFill>
              </a:rPr>
              <a:t>Why This Matters:</a:t>
            </a:r>
            <a:endParaRPr sz="1500">
              <a:solidFill>
                <a:srgbClr val="000000"/>
              </a:solidFill>
            </a:endParaRPr>
          </a:p>
          <a:p>
            <a:pPr indent="-317500" lvl="0" marL="457200" rtl="0" algn="l">
              <a:spcBef>
                <a:spcPts val="1200"/>
              </a:spcBef>
              <a:spcAft>
                <a:spcPts val="0"/>
              </a:spcAft>
              <a:buClr>
                <a:srgbClr val="000000"/>
              </a:buClr>
              <a:buSzPts val="1400"/>
              <a:buChar char="●"/>
            </a:pPr>
            <a:r>
              <a:rPr lang="en-GB" sz="1400">
                <a:solidFill>
                  <a:srgbClr val="000000"/>
                </a:solidFill>
              </a:rPr>
              <a:t>This data suggests that heart disease is caused by multiple variable. </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It can indicate that the data is </a:t>
            </a:r>
            <a:r>
              <a:rPr lang="en-GB" sz="1400">
                <a:solidFill>
                  <a:srgbClr val="000000"/>
                </a:solidFill>
              </a:rPr>
              <a:t>artificially created.</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txBox="1"/>
          <p:nvPr>
            <p:ph type="title"/>
          </p:nvPr>
        </p:nvSpPr>
        <p:spPr>
          <a:xfrm>
            <a:off x="1150000" y="359849"/>
            <a:ext cx="7688400" cy="1477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GB"/>
              <a:t>Visualization 3: </a:t>
            </a:r>
            <a:r>
              <a:rPr lang="en-GB">
                <a:solidFill>
                  <a:srgbClr val="3C78D8"/>
                </a:solidFill>
              </a:rPr>
              <a:t>Health Metrics by Heart Disease Status</a:t>
            </a:r>
            <a:endParaRPr>
              <a:solidFill>
                <a:srgbClr val="3C78D8"/>
              </a:solidFill>
            </a:endParaRPr>
          </a:p>
          <a:p>
            <a:pPr indent="0" lvl="0" marL="0" rtl="0" algn="l">
              <a:spcBef>
                <a:spcPts val="0"/>
              </a:spcBef>
              <a:spcAft>
                <a:spcPts val="0"/>
              </a:spcAft>
              <a:buNone/>
            </a:pPr>
            <a:r>
              <a:t/>
            </a:r>
            <a:endParaRPr/>
          </a:p>
        </p:txBody>
      </p:sp>
      <p:sp>
        <p:nvSpPr>
          <p:cNvPr id="365" name="Google Shape;365;p23"/>
          <p:cNvSpPr txBox="1"/>
          <p:nvPr>
            <p:ph idx="4294967295" type="body"/>
          </p:nvPr>
        </p:nvSpPr>
        <p:spPr>
          <a:xfrm>
            <a:off x="4958025" y="1374225"/>
            <a:ext cx="3616800" cy="21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rgbClr val="000000"/>
                </a:solidFill>
              </a:rPr>
              <a:t>Observations:</a:t>
            </a:r>
            <a:endParaRPr sz="1500">
              <a:solidFill>
                <a:srgbClr val="000000"/>
              </a:solidFill>
            </a:endParaRPr>
          </a:p>
          <a:p>
            <a:pPr indent="-317500" lvl="0" marL="457200" rtl="0" algn="l">
              <a:spcBef>
                <a:spcPts val="1200"/>
              </a:spcBef>
              <a:spcAft>
                <a:spcPts val="0"/>
              </a:spcAft>
              <a:buClr>
                <a:srgbClr val="000000"/>
              </a:buClr>
              <a:buSzPts val="1400"/>
              <a:buChar char="●"/>
            </a:pPr>
            <a:r>
              <a:rPr lang="en-GB" sz="1400">
                <a:solidFill>
                  <a:srgbClr val="000000"/>
                </a:solidFill>
              </a:rPr>
              <a:t>Individuals with heart disease exhibit significantly elevated triglyceride and cholesterol levels.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Fasting blood sugar levels are moderately high, suggesting a link to prediabetes or diabetes.</a:t>
            </a:r>
            <a:endParaRPr sz="1400">
              <a:solidFill>
                <a:srgbClr val="000000"/>
              </a:solidFill>
            </a:endParaRPr>
          </a:p>
        </p:txBody>
      </p:sp>
      <p:sp>
        <p:nvSpPr>
          <p:cNvPr id="366" name="Google Shape;366;p23"/>
          <p:cNvSpPr txBox="1"/>
          <p:nvPr>
            <p:ph idx="4294967295" type="body"/>
          </p:nvPr>
        </p:nvSpPr>
        <p:spPr>
          <a:xfrm>
            <a:off x="4958025" y="3432325"/>
            <a:ext cx="3616800" cy="147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500">
                <a:solidFill>
                  <a:srgbClr val="000000"/>
                </a:solidFill>
              </a:rPr>
              <a:t>Why This Matters:</a:t>
            </a:r>
            <a:endParaRPr sz="1500">
              <a:solidFill>
                <a:srgbClr val="000000"/>
              </a:solidFill>
            </a:endParaRPr>
          </a:p>
          <a:p>
            <a:pPr indent="-317500" lvl="0" marL="457200" rtl="0" algn="l">
              <a:spcBef>
                <a:spcPts val="1200"/>
              </a:spcBef>
              <a:spcAft>
                <a:spcPts val="0"/>
              </a:spcAft>
              <a:buClr>
                <a:srgbClr val="000000"/>
              </a:buClr>
              <a:buSzPts val="1400"/>
              <a:buChar char="●"/>
            </a:pPr>
            <a:r>
              <a:rPr lang="en-GB" sz="1400">
                <a:solidFill>
                  <a:srgbClr val="000000"/>
                </a:solidFill>
              </a:rPr>
              <a:t>Identifying these clustered risk factors can help target </a:t>
            </a:r>
            <a:r>
              <a:rPr lang="en-GB" sz="1400">
                <a:solidFill>
                  <a:srgbClr val="000000"/>
                </a:solidFill>
              </a:rPr>
              <a:t>early</a:t>
            </a:r>
            <a:r>
              <a:rPr lang="en-GB" sz="1400">
                <a:solidFill>
                  <a:srgbClr val="000000"/>
                </a:solidFill>
              </a:rPr>
              <a:t> interventions to help reduce heart disease</a:t>
            </a:r>
            <a:endParaRPr sz="1400">
              <a:solidFill>
                <a:srgbClr val="000000"/>
              </a:solidFill>
            </a:endParaRPr>
          </a:p>
        </p:txBody>
      </p:sp>
      <p:pic>
        <p:nvPicPr>
          <p:cNvPr id="367" name="Google Shape;367;p23" title="HeartDisease_HealthMetrics.png"/>
          <p:cNvPicPr preferRelativeResize="0"/>
          <p:nvPr/>
        </p:nvPicPr>
        <p:blipFill>
          <a:blip r:embed="rId3">
            <a:alphaModFix/>
          </a:blip>
          <a:stretch>
            <a:fillRect/>
          </a:stretch>
        </p:blipFill>
        <p:spPr>
          <a:xfrm>
            <a:off x="710825" y="1374225"/>
            <a:ext cx="3616876" cy="3616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4"/>
          <p:cNvSpPr txBox="1"/>
          <p:nvPr>
            <p:ph type="ctrTitle"/>
          </p:nvPr>
        </p:nvSpPr>
        <p:spPr>
          <a:xfrm>
            <a:off x="1273500" y="271150"/>
            <a:ext cx="6597000" cy="105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Implementation Method</a:t>
            </a:r>
            <a:endParaRPr/>
          </a:p>
        </p:txBody>
      </p:sp>
      <p:sp>
        <p:nvSpPr>
          <p:cNvPr id="373" name="Google Shape;373;p24"/>
          <p:cNvSpPr txBox="1"/>
          <p:nvPr>
            <p:ph idx="1" type="subTitle"/>
          </p:nvPr>
        </p:nvSpPr>
        <p:spPr>
          <a:xfrm>
            <a:off x="726950" y="1561575"/>
            <a:ext cx="2089500" cy="163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600"/>
              <a:t>Tools and Libraries:</a:t>
            </a:r>
            <a:endParaRPr sz="1600"/>
          </a:p>
          <a:p>
            <a:pPr indent="-317500" lvl="0" marL="457200" rtl="0" algn="l">
              <a:spcBef>
                <a:spcPts val="0"/>
              </a:spcBef>
              <a:spcAft>
                <a:spcPts val="0"/>
              </a:spcAft>
              <a:buSzPts val="1400"/>
              <a:buChar char="●"/>
            </a:pPr>
            <a:r>
              <a:rPr lang="en-GB" sz="1400"/>
              <a:t>Jupyter Notebook</a:t>
            </a:r>
            <a:endParaRPr sz="1400"/>
          </a:p>
          <a:p>
            <a:pPr indent="-317500" lvl="0" marL="457200" rtl="0" algn="l">
              <a:spcBef>
                <a:spcPts val="0"/>
              </a:spcBef>
              <a:spcAft>
                <a:spcPts val="0"/>
              </a:spcAft>
              <a:buSzPts val="1400"/>
              <a:buChar char="●"/>
            </a:pPr>
            <a:r>
              <a:rPr lang="en-GB" sz="1400"/>
              <a:t>Pandas</a:t>
            </a:r>
            <a:endParaRPr sz="1400"/>
          </a:p>
          <a:p>
            <a:pPr indent="-317500" lvl="0" marL="457200" rtl="0" algn="l">
              <a:spcBef>
                <a:spcPts val="0"/>
              </a:spcBef>
              <a:spcAft>
                <a:spcPts val="0"/>
              </a:spcAft>
              <a:buSzPts val="1400"/>
              <a:buChar char="●"/>
            </a:pPr>
            <a:r>
              <a:rPr lang="en-GB" sz="1400"/>
              <a:t>Matplotlib</a:t>
            </a:r>
            <a:endParaRPr sz="1400"/>
          </a:p>
          <a:p>
            <a:pPr indent="-317500" lvl="0" marL="457200" rtl="0" algn="l">
              <a:spcBef>
                <a:spcPts val="0"/>
              </a:spcBef>
              <a:spcAft>
                <a:spcPts val="0"/>
              </a:spcAft>
              <a:buSzPts val="1400"/>
              <a:buChar char="●"/>
            </a:pPr>
            <a:r>
              <a:rPr lang="en-GB" sz="1400"/>
              <a:t>Plotly</a:t>
            </a:r>
            <a:endParaRPr sz="1400"/>
          </a:p>
          <a:p>
            <a:pPr indent="-317500" lvl="0" marL="457200" rtl="0" algn="l">
              <a:spcBef>
                <a:spcPts val="0"/>
              </a:spcBef>
              <a:spcAft>
                <a:spcPts val="0"/>
              </a:spcAft>
              <a:buSzPts val="1400"/>
              <a:buChar char="●"/>
            </a:pPr>
            <a:r>
              <a:rPr lang="en-GB" sz="1400"/>
              <a:t>Seaborn</a:t>
            </a:r>
            <a:endParaRPr sz="1400"/>
          </a:p>
          <a:p>
            <a:pPr indent="0" lvl="0" marL="0" rtl="0" algn="l">
              <a:spcBef>
                <a:spcPts val="0"/>
              </a:spcBef>
              <a:spcAft>
                <a:spcPts val="0"/>
              </a:spcAft>
              <a:buNone/>
            </a:pPr>
            <a:r>
              <a:t/>
            </a:r>
            <a:endParaRPr/>
          </a:p>
        </p:txBody>
      </p:sp>
      <p:sp>
        <p:nvSpPr>
          <p:cNvPr id="374" name="Google Shape;374;p24"/>
          <p:cNvSpPr txBox="1"/>
          <p:nvPr>
            <p:ph idx="4294967295" type="body"/>
          </p:nvPr>
        </p:nvSpPr>
        <p:spPr>
          <a:xfrm>
            <a:off x="5056900" y="1322950"/>
            <a:ext cx="3744300" cy="176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600">
                <a:solidFill>
                  <a:schemeClr val="lt1"/>
                </a:solidFill>
              </a:rPr>
              <a:t>Workflow:</a:t>
            </a:r>
            <a:endParaRPr sz="1600">
              <a:solidFill>
                <a:schemeClr val="lt1"/>
              </a:solidFill>
            </a:endParaRPr>
          </a:p>
          <a:p>
            <a:pPr indent="-317500" lvl="0" marL="457200" rtl="0" algn="l">
              <a:spcBef>
                <a:spcPts val="1200"/>
              </a:spcBef>
              <a:spcAft>
                <a:spcPts val="0"/>
              </a:spcAft>
              <a:buClr>
                <a:schemeClr val="lt1"/>
              </a:buClr>
              <a:buSzPts val="1400"/>
              <a:buChar char="●"/>
            </a:pPr>
            <a:r>
              <a:rPr lang="en-GB" sz="1400">
                <a:solidFill>
                  <a:schemeClr val="lt1"/>
                </a:solidFill>
              </a:rPr>
              <a:t>Import dataset using pandas</a:t>
            </a:r>
            <a:endParaRPr sz="1400">
              <a:solidFill>
                <a:schemeClr val="lt1"/>
              </a:solidFill>
            </a:endParaRPr>
          </a:p>
          <a:p>
            <a:pPr indent="-317500" lvl="0" marL="457200" rtl="0" algn="l">
              <a:spcBef>
                <a:spcPts val="0"/>
              </a:spcBef>
              <a:spcAft>
                <a:spcPts val="0"/>
              </a:spcAft>
              <a:buClr>
                <a:schemeClr val="lt1"/>
              </a:buClr>
              <a:buSzPts val="1400"/>
              <a:buChar char="●"/>
            </a:pPr>
            <a:r>
              <a:rPr lang="en-GB" sz="1400">
                <a:solidFill>
                  <a:schemeClr val="lt1"/>
                </a:solidFill>
              </a:rPr>
              <a:t>Handle missing values with “dropna()’</a:t>
            </a:r>
            <a:endParaRPr sz="1400">
              <a:solidFill>
                <a:schemeClr val="lt1"/>
              </a:solidFill>
            </a:endParaRPr>
          </a:p>
          <a:p>
            <a:pPr indent="-317500" lvl="0" marL="457200" rtl="0" algn="l">
              <a:spcBef>
                <a:spcPts val="0"/>
              </a:spcBef>
              <a:spcAft>
                <a:spcPts val="0"/>
              </a:spcAft>
              <a:buClr>
                <a:schemeClr val="lt1"/>
              </a:buClr>
              <a:buSzPts val="1400"/>
              <a:buChar char="●"/>
            </a:pPr>
            <a:r>
              <a:rPr lang="en-GB" sz="1400">
                <a:solidFill>
                  <a:schemeClr val="lt1"/>
                </a:solidFill>
              </a:rPr>
              <a:t>Used categorical </a:t>
            </a:r>
            <a:r>
              <a:rPr lang="en-GB" sz="1400">
                <a:solidFill>
                  <a:schemeClr val="lt1"/>
                </a:solidFill>
              </a:rPr>
              <a:t>variables or calculated metrics</a:t>
            </a:r>
            <a:endParaRPr sz="1400">
              <a:solidFill>
                <a:schemeClr val="lt1"/>
              </a:solidFill>
            </a:endParaRPr>
          </a:p>
          <a:p>
            <a:pPr indent="-317500" lvl="0" marL="457200" rtl="0" algn="l">
              <a:spcBef>
                <a:spcPts val="0"/>
              </a:spcBef>
              <a:spcAft>
                <a:spcPts val="0"/>
              </a:spcAft>
              <a:buClr>
                <a:schemeClr val="lt1"/>
              </a:buClr>
              <a:buSzPts val="1400"/>
              <a:buChar char="●"/>
            </a:pPr>
            <a:r>
              <a:rPr lang="en-GB" sz="1400">
                <a:solidFill>
                  <a:schemeClr val="lt1"/>
                </a:solidFill>
              </a:rPr>
              <a:t>Selected visualization chart</a:t>
            </a:r>
            <a:endParaRPr sz="1400">
              <a:solidFill>
                <a:schemeClr val="lt1"/>
              </a:solidFill>
            </a:endParaRPr>
          </a:p>
        </p:txBody>
      </p:sp>
      <p:sp>
        <p:nvSpPr>
          <p:cNvPr id="375" name="Google Shape;375;p24"/>
          <p:cNvSpPr txBox="1"/>
          <p:nvPr>
            <p:ph idx="1" type="subTitle"/>
          </p:nvPr>
        </p:nvSpPr>
        <p:spPr>
          <a:xfrm>
            <a:off x="726950" y="3254550"/>
            <a:ext cx="2433300" cy="163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Visualization Techniques</a:t>
            </a:r>
            <a:endParaRPr sz="1600"/>
          </a:p>
          <a:p>
            <a:pPr indent="-317500" lvl="0" marL="457200" rtl="0" algn="l">
              <a:spcBef>
                <a:spcPts val="0"/>
              </a:spcBef>
              <a:spcAft>
                <a:spcPts val="0"/>
              </a:spcAft>
              <a:buSzPts val="1400"/>
              <a:buChar char="●"/>
            </a:pPr>
            <a:r>
              <a:rPr lang="en-GB" sz="1400"/>
              <a:t>Violin Plot</a:t>
            </a:r>
            <a:endParaRPr sz="1400"/>
          </a:p>
          <a:p>
            <a:pPr indent="-317500" lvl="0" marL="457200" rtl="0" algn="l">
              <a:spcBef>
                <a:spcPts val="0"/>
              </a:spcBef>
              <a:spcAft>
                <a:spcPts val="0"/>
              </a:spcAft>
              <a:buSzPts val="1400"/>
              <a:buChar char="●"/>
            </a:pPr>
            <a:r>
              <a:rPr lang="en-GB" sz="1400"/>
              <a:t>Interactive 3D Scatterplot</a:t>
            </a:r>
            <a:endParaRPr sz="1400"/>
          </a:p>
          <a:p>
            <a:pPr indent="-317500" lvl="0" marL="457200" rtl="0" algn="l">
              <a:spcBef>
                <a:spcPts val="0"/>
              </a:spcBef>
              <a:spcAft>
                <a:spcPts val="0"/>
              </a:spcAft>
              <a:buSzPts val="1400"/>
              <a:buChar char="●"/>
            </a:pPr>
            <a:r>
              <a:rPr lang="en-GB" sz="1400"/>
              <a:t>Pie Chart</a:t>
            </a:r>
            <a:endParaRPr sz="1400"/>
          </a:p>
          <a:p>
            <a:pPr indent="0" lvl="0" marL="0" rtl="0" algn="l">
              <a:spcBef>
                <a:spcPts val="0"/>
              </a:spcBef>
              <a:spcAft>
                <a:spcPts val="0"/>
              </a:spcAft>
              <a:buNone/>
            </a:pPr>
            <a:r>
              <a:t/>
            </a:r>
            <a:endParaRPr/>
          </a:p>
        </p:txBody>
      </p:sp>
      <p:sp>
        <p:nvSpPr>
          <p:cNvPr id="376" name="Google Shape;376;p24"/>
          <p:cNvSpPr txBox="1"/>
          <p:nvPr>
            <p:ph idx="1" type="subTitle"/>
          </p:nvPr>
        </p:nvSpPr>
        <p:spPr>
          <a:xfrm>
            <a:off x="5056900" y="3331475"/>
            <a:ext cx="3873600" cy="163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Justification: </a:t>
            </a:r>
            <a:endParaRPr sz="1600"/>
          </a:p>
          <a:p>
            <a:pPr indent="-317500" lvl="0" marL="457200" rtl="0" algn="l">
              <a:spcBef>
                <a:spcPts val="0"/>
              </a:spcBef>
              <a:spcAft>
                <a:spcPts val="0"/>
              </a:spcAft>
              <a:buSzPts val="1400"/>
              <a:buChar char="●"/>
            </a:pPr>
            <a:r>
              <a:rPr lang="en-GB" sz="1400"/>
              <a:t>Violin Plot: Chosen to show </a:t>
            </a:r>
            <a:r>
              <a:rPr lang="en-GB" sz="1400"/>
              <a:t>distribution</a:t>
            </a:r>
            <a:r>
              <a:rPr lang="en-GB" sz="1400"/>
              <a:t> density and outliers</a:t>
            </a:r>
            <a:endParaRPr sz="1400"/>
          </a:p>
          <a:p>
            <a:pPr indent="-317500" lvl="0" marL="457200" rtl="0" algn="l">
              <a:spcBef>
                <a:spcPts val="0"/>
              </a:spcBef>
              <a:spcAft>
                <a:spcPts val="0"/>
              </a:spcAft>
              <a:buSzPts val="1400"/>
              <a:buChar char="●"/>
            </a:pPr>
            <a:r>
              <a:rPr lang="en-GB" sz="1400"/>
              <a:t>Interactive 3D Scatterplot: Reveals multidimensional correlations</a:t>
            </a:r>
            <a:endParaRPr sz="1400"/>
          </a:p>
          <a:p>
            <a:pPr indent="-317500" lvl="0" marL="457200" rtl="0" algn="l">
              <a:spcBef>
                <a:spcPts val="0"/>
              </a:spcBef>
              <a:spcAft>
                <a:spcPts val="0"/>
              </a:spcAft>
              <a:buSzPts val="1400"/>
              <a:buChar char="●"/>
            </a:pPr>
            <a:r>
              <a:rPr lang="en-GB" sz="1400"/>
              <a:t>Pie Chart: Simplified comparison of prevalence rates</a:t>
            </a:r>
            <a:endParaRPr sz="14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